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handoutMasterIdLst>
    <p:handoutMasterId r:id="rId57"/>
  </p:handoutMasterIdLst>
  <p:sldIdLst>
    <p:sldId id="256" r:id="rId2"/>
    <p:sldId id="257" r:id="rId3"/>
    <p:sldId id="275" r:id="rId4"/>
    <p:sldId id="276" r:id="rId5"/>
    <p:sldId id="274" r:id="rId6"/>
    <p:sldId id="277" r:id="rId7"/>
    <p:sldId id="282" r:id="rId8"/>
    <p:sldId id="286" r:id="rId9"/>
    <p:sldId id="287" r:id="rId10"/>
    <p:sldId id="288" r:id="rId11"/>
    <p:sldId id="283" r:id="rId12"/>
    <p:sldId id="284" r:id="rId13"/>
    <p:sldId id="285" r:id="rId14"/>
    <p:sldId id="289" r:id="rId15"/>
    <p:sldId id="258" r:id="rId16"/>
    <p:sldId id="281" r:id="rId17"/>
    <p:sldId id="263" r:id="rId18"/>
    <p:sldId id="265" r:id="rId19"/>
    <p:sldId id="292" r:id="rId20"/>
    <p:sldId id="291" r:id="rId21"/>
    <p:sldId id="294" r:id="rId22"/>
    <p:sldId id="293" r:id="rId23"/>
    <p:sldId id="297" r:id="rId24"/>
    <p:sldId id="290" r:id="rId25"/>
    <p:sldId id="296" r:id="rId26"/>
    <p:sldId id="299" r:id="rId27"/>
    <p:sldId id="298" r:id="rId28"/>
    <p:sldId id="295" r:id="rId29"/>
    <p:sldId id="300" r:id="rId30"/>
    <p:sldId id="301" r:id="rId31"/>
    <p:sldId id="306" r:id="rId32"/>
    <p:sldId id="303" r:id="rId33"/>
    <p:sldId id="304" r:id="rId34"/>
    <p:sldId id="307" r:id="rId35"/>
    <p:sldId id="308" r:id="rId36"/>
    <p:sldId id="259" r:id="rId37"/>
    <p:sldId id="269" r:id="rId38"/>
    <p:sldId id="270" r:id="rId39"/>
    <p:sldId id="271" r:id="rId40"/>
    <p:sldId id="260" r:id="rId41"/>
    <p:sldId id="272" r:id="rId42"/>
    <p:sldId id="273" r:id="rId43"/>
    <p:sldId id="309" r:id="rId44"/>
    <p:sldId id="310" r:id="rId45"/>
    <p:sldId id="311" r:id="rId46"/>
    <p:sldId id="314" r:id="rId47"/>
    <p:sldId id="261" r:id="rId48"/>
    <p:sldId id="313" r:id="rId49"/>
    <p:sldId id="262" r:id="rId50"/>
    <p:sldId id="316" r:id="rId51"/>
    <p:sldId id="317" r:id="rId52"/>
    <p:sldId id="312" r:id="rId53"/>
    <p:sldId id="319" r:id="rId54"/>
    <p:sldId id="26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7" d="100"/>
          <a:sy n="67" d="100"/>
        </p:scale>
        <p:origin x="644" y="56"/>
      </p:cViewPr>
      <p:guideLst>
        <p:guide orient="horz" pos="2160"/>
        <p:guide pos="3840"/>
      </p:guideLst>
    </p:cSldViewPr>
  </p:slideViewPr>
  <p:notesTextViewPr>
    <p:cViewPr>
      <p:scale>
        <a:sx n="1" d="1"/>
        <a:sy n="1" d="1"/>
      </p:scale>
      <p:origin x="0" y="0"/>
    </p:cViewPr>
  </p:notesTextViewPr>
  <p:notesViewPr>
    <p:cSldViewPr snapToGrid="0">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3/18/2022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3/18/2022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anose="020B0604020202020204" pitchFamily="34" charset="0"/>
                <a:cs typeface="Arial" panose="020B0604020202020204" pitchFamily="34" charset="0"/>
              </a:rPr>
              <a:t>NOTE:</a:t>
            </a:r>
          </a:p>
          <a:p>
            <a:r>
              <a:rPr lang="en-US" i="1" dirty="0">
                <a:latin typeface="Arial" panose="020B0604020202020204" pitchFamily="34" charset="0"/>
                <a:cs typeface="Arial" panose="020B0604020202020204"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K1</a:t>
            </a:r>
            <a:r>
              <a:rPr lang="zh-CN" altLang="en-US" dirty="0"/>
              <a:t>最大到</a:t>
            </a:r>
            <a:r>
              <a:rPr lang="en-US" altLang="zh-CN" dirty="0"/>
              <a:t>k0</a:t>
            </a:r>
            <a:r>
              <a:rPr lang="zh-CN" altLang="en-US" dirty="0"/>
              <a:t>，那可以更大吗</a:t>
            </a:r>
          </a:p>
        </p:txBody>
      </p:sp>
      <p:sp>
        <p:nvSpPr>
          <p:cNvPr id="4" name="灯片编号占位符 3"/>
          <p:cNvSpPr>
            <a:spLocks noGrp="1"/>
          </p:cNvSpPr>
          <p:nvPr>
            <p:ph type="sldNum" sz="quarter" idx="5"/>
          </p:nvPr>
        </p:nvSpPr>
        <p:spPr/>
        <p:txBody>
          <a:bodyPr/>
          <a:lstStyle/>
          <a:p>
            <a:fld id="{0A3C37BE-C303-496D-B5CD-85F2937540FC}" type="slidenum">
              <a:rPr lang="en-US" altLang="zh-CN" smtClean="0"/>
              <a:t>47</a:t>
            </a:fld>
            <a:endParaRPr lang="en-US" altLang="zh-CN"/>
          </a:p>
        </p:txBody>
      </p:sp>
    </p:spTree>
    <p:extLst>
      <p:ext uri="{BB962C8B-B14F-4D97-AF65-F5344CB8AC3E}">
        <p14:creationId xmlns:p14="http://schemas.microsoft.com/office/powerpoint/2010/main" val="220026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）滤波后成像 </a:t>
            </a:r>
            <a:r>
              <a:rPr lang="en-US" altLang="zh-CN" dirty="0"/>
              <a:t>B</a:t>
            </a:r>
            <a:r>
              <a:rPr lang="zh-CN" altLang="en-US" dirty="0"/>
              <a:t>）线性</a:t>
            </a:r>
            <a:r>
              <a:rPr lang="en-US" altLang="zh-CN" dirty="0"/>
              <a:t>SIM C</a:t>
            </a:r>
            <a:r>
              <a:rPr lang="zh-CN" altLang="en-US" dirty="0"/>
              <a:t>）饱和非线性</a:t>
            </a:r>
            <a:r>
              <a:rPr lang="en-US" altLang="zh-CN" dirty="0"/>
              <a:t>SIM D</a:t>
            </a:r>
            <a:r>
              <a:rPr lang="zh-CN" altLang="en-US" dirty="0"/>
              <a:t>）宽场成像</a:t>
            </a:r>
          </a:p>
        </p:txBody>
      </p:sp>
      <p:sp>
        <p:nvSpPr>
          <p:cNvPr id="4" name="灯片编号占位符 3"/>
          <p:cNvSpPr>
            <a:spLocks noGrp="1"/>
          </p:cNvSpPr>
          <p:nvPr>
            <p:ph type="sldNum" sz="quarter" idx="5"/>
          </p:nvPr>
        </p:nvSpPr>
        <p:spPr/>
        <p:txBody>
          <a:bodyPr/>
          <a:lstStyle/>
          <a:p>
            <a:fld id="{0A3C37BE-C303-496D-B5CD-85F2937540FC}" type="slidenum">
              <a:rPr lang="en-US" altLang="zh-CN" smtClean="0"/>
              <a:t>49</a:t>
            </a:fld>
            <a:endParaRPr lang="en-US" altLang="zh-CN"/>
          </a:p>
        </p:txBody>
      </p:sp>
    </p:spTree>
    <p:extLst>
      <p:ext uri="{BB962C8B-B14F-4D97-AF65-F5344CB8AC3E}">
        <p14:creationId xmlns:p14="http://schemas.microsoft.com/office/powerpoint/2010/main" val="192851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51</a:t>
            </a:fld>
            <a:endParaRPr lang="en-US" altLang="zh-CN"/>
          </a:p>
        </p:txBody>
      </p:sp>
    </p:spTree>
    <p:extLst>
      <p:ext uri="{BB962C8B-B14F-4D97-AF65-F5344CB8AC3E}">
        <p14:creationId xmlns:p14="http://schemas.microsoft.com/office/powerpoint/2010/main" val="2289249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全内反射荧光显微镜（</a:t>
            </a:r>
            <a:r>
              <a:rPr lang="en-US" altLang="zh-CN" b="1" dirty="0"/>
              <a:t>TIRF</a:t>
            </a:r>
            <a:r>
              <a:rPr lang="zh-CN" altLang="en-US" b="1" dirty="0"/>
              <a:t>）</a:t>
            </a:r>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52</a:t>
            </a:fld>
            <a:endParaRPr lang="en-US" altLang="zh-CN"/>
          </a:p>
        </p:txBody>
      </p:sp>
    </p:spTree>
    <p:extLst>
      <p:ext uri="{BB962C8B-B14F-4D97-AF65-F5344CB8AC3E}">
        <p14:creationId xmlns:p14="http://schemas.microsoft.com/office/powerpoint/2010/main" val="38502983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ltLang="zh-CN"/>
              <a:t>Click to edit Master title style</a:t>
            </a: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t>3/18/2022</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ltLang="zh-CN"/>
              <a:t>Click to edit Master title style</a:t>
            </a: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p>
        </p:txBody>
      </p:sp>
      <p:sp>
        <p:nvSpPr>
          <p:cNvPr id="5" name="Date Placeholder 4"/>
          <p:cNvSpPr>
            <a:spLocks noGrp="1"/>
          </p:cNvSpPr>
          <p:nvPr>
            <p:ph type="dt" sz="half" idx="10"/>
          </p:nvPr>
        </p:nvSpPr>
        <p:spPr/>
        <p:txBody>
          <a:bodyPr/>
          <a:lstStyle/>
          <a:p>
            <a:fld id="{402B9795-92DC-40DC-A1CA-9A4B349D7824}" type="datetimeFigureOut">
              <a:rPr lang="en-US"/>
              <a:t>3/18/2022</a:t>
            </a:fld>
            <a:endParaRPr lang="en-US"/>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10"/>
          </p:nvPr>
        </p:nvSpPr>
        <p:spPr/>
        <p:txBody>
          <a:bodyPr/>
          <a:lstStyle/>
          <a:p>
            <a:fld id="{402B9795-92DC-40DC-A1CA-9A4B349D7824}" type="datetimeFigureOut">
              <a:rPr lang="en-US"/>
              <a:t>3/18/2022</a:t>
            </a:fld>
            <a:endParaRPr lang="en-US"/>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ltLang="zh-CN"/>
              <a:t>Click to edit Master title style</a:t>
            </a: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10"/>
          </p:nvPr>
        </p:nvSpPr>
        <p:spPr/>
        <p:txBody>
          <a:bodyPr/>
          <a:lstStyle/>
          <a:p>
            <a:fld id="{402B9795-92DC-40DC-A1CA-9A4B349D7824}" type="datetimeFigureOut">
              <a:rPr lang="en-US"/>
              <a:t>3/18/2022</a:t>
            </a:fld>
            <a:endParaRPr lang="en-US"/>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节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6F0751-6D56-474E-93EB-D647D6D9F83B}"/>
              </a:ext>
            </a:extLst>
          </p:cNvPr>
          <p:cNvSpPr>
            <a:spLocks noGrp="1"/>
          </p:cNvSpPr>
          <p:nvPr>
            <p:ph type="title"/>
          </p:nvPr>
        </p:nvSpPr>
        <p:spPr>
          <a:xfrm>
            <a:off x="1448973" y="1913206"/>
            <a:ext cx="5732584" cy="1948375"/>
          </a:xfrm>
        </p:spPr>
        <p:txBody>
          <a:bodyPr anchor="b"/>
          <a:lstStyle>
            <a:lvl1pPr algn="ctr">
              <a:defRPr sz="6000">
                <a:solidFill>
                  <a:srgbClr val="9933FF"/>
                </a:solidFill>
              </a:defRPr>
            </a:lvl1pPr>
          </a:lstStyle>
          <a:p>
            <a:r>
              <a:rPr lang="zh-CN" altLang="en-US"/>
              <a:t>单击此处编辑母版标题样式</a:t>
            </a:r>
            <a:endParaRPr lang="zh-CN" altLang="en-US" dirty="0"/>
          </a:p>
        </p:txBody>
      </p:sp>
      <p:sp>
        <p:nvSpPr>
          <p:cNvPr id="4" name="日期占位符 3">
            <a:extLst>
              <a:ext uri="{FF2B5EF4-FFF2-40B4-BE49-F238E27FC236}">
                <a16:creationId xmlns:a16="http://schemas.microsoft.com/office/drawing/2014/main" id="{71007EDD-9DD5-4BB9-8F36-3D71772BDAF2}"/>
              </a:ext>
            </a:extLst>
          </p:cNvPr>
          <p:cNvSpPr>
            <a:spLocks noGrp="1"/>
          </p:cNvSpPr>
          <p:nvPr>
            <p:ph type="dt" sz="half" idx="10"/>
          </p:nvPr>
        </p:nvSpPr>
        <p:spPr/>
        <p:txBody>
          <a:bodyPr/>
          <a:lstStyle/>
          <a:p>
            <a:fld id="{0557F6A8-406D-47F7-A609-5883CBEF43E1}" type="datetimeFigureOut">
              <a:rPr lang="zh-CN" altLang="en-US" smtClean="0"/>
              <a:t>2022/3/18</a:t>
            </a:fld>
            <a:endParaRPr lang="zh-CN" altLang="en-US"/>
          </a:p>
        </p:txBody>
      </p:sp>
      <p:sp>
        <p:nvSpPr>
          <p:cNvPr id="5" name="页脚占位符 4">
            <a:extLst>
              <a:ext uri="{FF2B5EF4-FFF2-40B4-BE49-F238E27FC236}">
                <a16:creationId xmlns:a16="http://schemas.microsoft.com/office/drawing/2014/main" id="{93DACF57-8F42-453B-8ADC-713B37AC86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A3638B-4D51-4DCB-80B0-308525EDBD7F}"/>
              </a:ext>
            </a:extLst>
          </p:cNvPr>
          <p:cNvSpPr>
            <a:spLocks noGrp="1"/>
          </p:cNvSpPr>
          <p:nvPr>
            <p:ph type="sldNum" sz="quarter" idx="12"/>
          </p:nvPr>
        </p:nvSpPr>
        <p:spPr/>
        <p:txBody>
          <a:bodyPr/>
          <a:lstStyle/>
          <a:p>
            <a:fld id="{2A498391-CD6D-42CE-A349-E085342DFBAF}" type="slidenum">
              <a:rPr lang="zh-CN" altLang="en-US" smtClean="0"/>
              <a:t>‹#›</a:t>
            </a:fld>
            <a:endParaRPr lang="zh-CN" altLang="en-US"/>
          </a:p>
        </p:txBody>
      </p:sp>
      <p:pic>
        <p:nvPicPr>
          <p:cNvPr id="8" name="图片 7">
            <a:extLst>
              <a:ext uri="{FF2B5EF4-FFF2-40B4-BE49-F238E27FC236}">
                <a16:creationId xmlns:a16="http://schemas.microsoft.com/office/drawing/2014/main" id="{6DCF888F-6602-4935-88A2-37CF434CA3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5780" y="1022121"/>
            <a:ext cx="2154820" cy="3083431"/>
          </a:xfrm>
          <a:prstGeom prst="rect">
            <a:avLst/>
          </a:prstGeom>
        </p:spPr>
      </p:pic>
      <p:pic>
        <p:nvPicPr>
          <p:cNvPr id="10" name="图片 9">
            <a:extLst>
              <a:ext uri="{FF2B5EF4-FFF2-40B4-BE49-F238E27FC236}">
                <a16:creationId xmlns:a16="http://schemas.microsoft.com/office/drawing/2014/main" id="{9744B097-3640-413E-9E03-B477A9802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485" y="2391052"/>
            <a:ext cx="3778630" cy="3429000"/>
          </a:xfrm>
          <a:prstGeom prst="rect">
            <a:avLst/>
          </a:prstGeom>
        </p:spPr>
      </p:pic>
    </p:spTree>
    <p:extLst>
      <p:ext uri="{BB962C8B-B14F-4D97-AF65-F5344CB8AC3E}">
        <p14:creationId xmlns:p14="http://schemas.microsoft.com/office/powerpoint/2010/main" val="1445888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图">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D99068E-F723-4B99-A020-D5D4E70CE934}"/>
              </a:ext>
            </a:extLst>
          </p:cNvPr>
          <p:cNvSpPr>
            <a:spLocks noGrp="1"/>
          </p:cNvSpPr>
          <p:nvPr>
            <p:ph type="dt" sz="half" idx="10"/>
          </p:nvPr>
        </p:nvSpPr>
        <p:spPr/>
        <p:txBody>
          <a:bodyPr/>
          <a:lstStyle/>
          <a:p>
            <a:fld id="{0557F6A8-406D-47F7-A609-5883CBEF43E1}" type="datetimeFigureOut">
              <a:rPr lang="zh-CN" altLang="en-US" smtClean="0"/>
              <a:t>2022/3/18</a:t>
            </a:fld>
            <a:endParaRPr lang="zh-CN" altLang="en-US"/>
          </a:p>
        </p:txBody>
      </p:sp>
      <p:sp>
        <p:nvSpPr>
          <p:cNvPr id="5" name="页脚占位符 4">
            <a:extLst>
              <a:ext uri="{FF2B5EF4-FFF2-40B4-BE49-F238E27FC236}">
                <a16:creationId xmlns:a16="http://schemas.microsoft.com/office/drawing/2014/main" id="{F58804A6-895E-40F4-A7CA-60EDEA7BC9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F0D65F-7195-4748-B772-06EF7AAD2C6C}"/>
              </a:ext>
            </a:extLst>
          </p:cNvPr>
          <p:cNvSpPr>
            <a:spLocks noGrp="1"/>
          </p:cNvSpPr>
          <p:nvPr>
            <p:ph type="sldNum" sz="quarter" idx="12"/>
          </p:nvPr>
        </p:nvSpPr>
        <p:spPr/>
        <p:txBody>
          <a:bodyPr/>
          <a:lstStyle/>
          <a:p>
            <a:fld id="{2A498391-CD6D-42CE-A349-E085342DFBAF}" type="slidenum">
              <a:rPr lang="zh-CN" altLang="en-US" smtClean="0"/>
              <a:t>‹#›</a:t>
            </a:fld>
            <a:endParaRPr lang="zh-CN" altLang="en-US"/>
          </a:p>
        </p:txBody>
      </p:sp>
      <p:sp useBgFill="1">
        <p:nvSpPr>
          <p:cNvPr id="7" name="Rectangle 6">
            <a:extLst>
              <a:ext uri="{FF2B5EF4-FFF2-40B4-BE49-F238E27FC236}">
                <a16:creationId xmlns:a16="http://schemas.microsoft.com/office/drawing/2014/main" id="{D2346193-71E3-4313-AC84-BF4575C6B224}"/>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2188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节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6F0751-6D56-474E-93EB-D647D6D9F83B}"/>
              </a:ext>
            </a:extLst>
          </p:cNvPr>
          <p:cNvSpPr>
            <a:spLocks noGrp="1"/>
          </p:cNvSpPr>
          <p:nvPr>
            <p:ph type="title"/>
          </p:nvPr>
        </p:nvSpPr>
        <p:spPr>
          <a:xfrm>
            <a:off x="1448973" y="1913206"/>
            <a:ext cx="5732584" cy="1948375"/>
          </a:xfrm>
        </p:spPr>
        <p:txBody>
          <a:bodyPr anchor="b"/>
          <a:lstStyle>
            <a:lvl1pPr algn="ctr">
              <a:defRPr sz="6000">
                <a:solidFill>
                  <a:srgbClr val="9933FF"/>
                </a:solidFill>
              </a:defRPr>
            </a:lvl1pPr>
          </a:lstStyle>
          <a:p>
            <a:r>
              <a:rPr lang="zh-CN" altLang="en-US"/>
              <a:t>单击此处编辑母版标题样式</a:t>
            </a:r>
            <a:endParaRPr lang="zh-CN" altLang="en-US" dirty="0"/>
          </a:p>
        </p:txBody>
      </p:sp>
      <p:sp>
        <p:nvSpPr>
          <p:cNvPr id="4" name="日期占位符 3">
            <a:extLst>
              <a:ext uri="{FF2B5EF4-FFF2-40B4-BE49-F238E27FC236}">
                <a16:creationId xmlns:a16="http://schemas.microsoft.com/office/drawing/2014/main" id="{71007EDD-9DD5-4BB9-8F36-3D71772BDAF2}"/>
              </a:ext>
            </a:extLst>
          </p:cNvPr>
          <p:cNvSpPr>
            <a:spLocks noGrp="1"/>
          </p:cNvSpPr>
          <p:nvPr>
            <p:ph type="dt" sz="half" idx="10"/>
          </p:nvPr>
        </p:nvSpPr>
        <p:spPr/>
        <p:txBody>
          <a:bodyPr/>
          <a:lstStyle/>
          <a:p>
            <a:fld id="{0557F6A8-406D-47F7-A609-5883CBEF43E1}" type="datetimeFigureOut">
              <a:rPr lang="zh-CN" altLang="en-US" smtClean="0"/>
              <a:t>2022/3/18</a:t>
            </a:fld>
            <a:endParaRPr lang="zh-CN" altLang="en-US"/>
          </a:p>
        </p:txBody>
      </p:sp>
      <p:sp>
        <p:nvSpPr>
          <p:cNvPr id="5" name="页脚占位符 4">
            <a:extLst>
              <a:ext uri="{FF2B5EF4-FFF2-40B4-BE49-F238E27FC236}">
                <a16:creationId xmlns:a16="http://schemas.microsoft.com/office/drawing/2014/main" id="{93DACF57-8F42-453B-8ADC-713B37AC86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A3638B-4D51-4DCB-80B0-308525EDBD7F}"/>
              </a:ext>
            </a:extLst>
          </p:cNvPr>
          <p:cNvSpPr>
            <a:spLocks noGrp="1"/>
          </p:cNvSpPr>
          <p:nvPr>
            <p:ph type="sldNum" sz="quarter" idx="12"/>
          </p:nvPr>
        </p:nvSpPr>
        <p:spPr/>
        <p:txBody>
          <a:bodyPr/>
          <a:lstStyle/>
          <a:p>
            <a:fld id="{2A498391-CD6D-42CE-A349-E085342DFBAF}" type="slidenum">
              <a:rPr lang="zh-CN" altLang="en-US" smtClean="0"/>
              <a:t>‹#›</a:t>
            </a:fld>
            <a:endParaRPr lang="zh-CN" altLang="en-US"/>
          </a:p>
        </p:txBody>
      </p:sp>
      <p:pic>
        <p:nvPicPr>
          <p:cNvPr id="8" name="图片 7">
            <a:extLst>
              <a:ext uri="{FF2B5EF4-FFF2-40B4-BE49-F238E27FC236}">
                <a16:creationId xmlns:a16="http://schemas.microsoft.com/office/drawing/2014/main" id="{6DCF888F-6602-4935-88A2-37CF434CA3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5780" y="1022121"/>
            <a:ext cx="2154820" cy="3083431"/>
          </a:xfrm>
          <a:prstGeom prst="rect">
            <a:avLst/>
          </a:prstGeom>
        </p:spPr>
      </p:pic>
      <p:pic>
        <p:nvPicPr>
          <p:cNvPr id="10" name="图片 9">
            <a:extLst>
              <a:ext uri="{FF2B5EF4-FFF2-40B4-BE49-F238E27FC236}">
                <a16:creationId xmlns:a16="http://schemas.microsoft.com/office/drawing/2014/main" id="{9744B097-3640-413E-9E03-B477A9802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485" y="2391052"/>
            <a:ext cx="3778630" cy="3429000"/>
          </a:xfrm>
          <a:prstGeom prst="rect">
            <a:avLst/>
          </a:prstGeom>
        </p:spPr>
      </p:pic>
    </p:spTree>
    <p:extLst>
      <p:ext uri="{BB962C8B-B14F-4D97-AF65-F5344CB8AC3E}">
        <p14:creationId xmlns:p14="http://schemas.microsoft.com/office/powerpoint/2010/main" val="2935622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节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6F0751-6D56-474E-93EB-D647D6D9F83B}"/>
              </a:ext>
            </a:extLst>
          </p:cNvPr>
          <p:cNvSpPr>
            <a:spLocks noGrp="1"/>
          </p:cNvSpPr>
          <p:nvPr>
            <p:ph type="title"/>
          </p:nvPr>
        </p:nvSpPr>
        <p:spPr>
          <a:xfrm>
            <a:off x="1448973" y="1913206"/>
            <a:ext cx="5732584" cy="1948375"/>
          </a:xfrm>
        </p:spPr>
        <p:txBody>
          <a:bodyPr anchor="b"/>
          <a:lstStyle>
            <a:lvl1pPr algn="ctr">
              <a:defRPr sz="6000">
                <a:solidFill>
                  <a:srgbClr val="9933FF"/>
                </a:solidFill>
              </a:defRPr>
            </a:lvl1pPr>
          </a:lstStyle>
          <a:p>
            <a:r>
              <a:rPr lang="zh-CN" altLang="en-US"/>
              <a:t>单击此处编辑母版标题样式</a:t>
            </a:r>
            <a:endParaRPr lang="zh-CN" altLang="en-US" dirty="0"/>
          </a:p>
        </p:txBody>
      </p:sp>
      <p:sp>
        <p:nvSpPr>
          <p:cNvPr id="4" name="日期占位符 3">
            <a:extLst>
              <a:ext uri="{FF2B5EF4-FFF2-40B4-BE49-F238E27FC236}">
                <a16:creationId xmlns:a16="http://schemas.microsoft.com/office/drawing/2014/main" id="{71007EDD-9DD5-4BB9-8F36-3D71772BDAF2}"/>
              </a:ext>
            </a:extLst>
          </p:cNvPr>
          <p:cNvSpPr>
            <a:spLocks noGrp="1"/>
          </p:cNvSpPr>
          <p:nvPr>
            <p:ph type="dt" sz="half" idx="10"/>
          </p:nvPr>
        </p:nvSpPr>
        <p:spPr/>
        <p:txBody>
          <a:bodyPr/>
          <a:lstStyle/>
          <a:p>
            <a:fld id="{0557F6A8-406D-47F7-A609-5883CBEF43E1}" type="datetimeFigureOut">
              <a:rPr lang="zh-CN" altLang="en-US" smtClean="0"/>
              <a:t>2022/3/18</a:t>
            </a:fld>
            <a:endParaRPr lang="zh-CN" altLang="en-US"/>
          </a:p>
        </p:txBody>
      </p:sp>
      <p:sp>
        <p:nvSpPr>
          <p:cNvPr id="5" name="页脚占位符 4">
            <a:extLst>
              <a:ext uri="{FF2B5EF4-FFF2-40B4-BE49-F238E27FC236}">
                <a16:creationId xmlns:a16="http://schemas.microsoft.com/office/drawing/2014/main" id="{93DACF57-8F42-453B-8ADC-713B37AC86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A3638B-4D51-4DCB-80B0-308525EDBD7F}"/>
              </a:ext>
            </a:extLst>
          </p:cNvPr>
          <p:cNvSpPr>
            <a:spLocks noGrp="1"/>
          </p:cNvSpPr>
          <p:nvPr>
            <p:ph type="sldNum" sz="quarter" idx="12"/>
          </p:nvPr>
        </p:nvSpPr>
        <p:spPr/>
        <p:txBody>
          <a:bodyPr/>
          <a:lstStyle/>
          <a:p>
            <a:fld id="{2A498391-CD6D-42CE-A349-E085342DFBAF}" type="slidenum">
              <a:rPr lang="zh-CN" altLang="en-US" smtClean="0"/>
              <a:t>‹#›</a:t>
            </a:fld>
            <a:endParaRPr lang="zh-CN" altLang="en-US"/>
          </a:p>
        </p:txBody>
      </p:sp>
      <p:pic>
        <p:nvPicPr>
          <p:cNvPr id="8" name="图片 7">
            <a:extLst>
              <a:ext uri="{FF2B5EF4-FFF2-40B4-BE49-F238E27FC236}">
                <a16:creationId xmlns:a16="http://schemas.microsoft.com/office/drawing/2014/main" id="{6DCF888F-6602-4935-88A2-37CF434CA3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5780" y="1022121"/>
            <a:ext cx="2154820" cy="3083431"/>
          </a:xfrm>
          <a:prstGeom prst="rect">
            <a:avLst/>
          </a:prstGeom>
        </p:spPr>
      </p:pic>
      <p:pic>
        <p:nvPicPr>
          <p:cNvPr id="10" name="图片 9">
            <a:extLst>
              <a:ext uri="{FF2B5EF4-FFF2-40B4-BE49-F238E27FC236}">
                <a16:creationId xmlns:a16="http://schemas.microsoft.com/office/drawing/2014/main" id="{9744B097-3640-413E-9E03-B477A9802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485" y="2391052"/>
            <a:ext cx="3778630" cy="3429000"/>
          </a:xfrm>
          <a:prstGeom prst="rect">
            <a:avLst/>
          </a:prstGeom>
        </p:spPr>
      </p:pic>
    </p:spTree>
    <p:extLst>
      <p:ext uri="{BB962C8B-B14F-4D97-AF65-F5344CB8AC3E}">
        <p14:creationId xmlns:p14="http://schemas.microsoft.com/office/powerpoint/2010/main" val="4068312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10"/>
          </p:nvPr>
        </p:nvSpPr>
        <p:spPr/>
        <p:txBody>
          <a:bodyPr/>
          <a:lstStyle/>
          <a:p>
            <a:fld id="{402B9795-92DC-40DC-A1CA-9A4B349D7824}" type="datetimeFigureOut">
              <a:rPr lang="en-US"/>
              <a:t>3/18/2022</a:t>
            </a:fld>
            <a:endParaRPr lang="en-US"/>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ltLang="zh-CN"/>
              <a:t>Click to edit Master title style</a:t>
            </a: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ltLang="zh-CN"/>
              <a:t>Click icon to add picture</a:t>
            </a: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ltLang="zh-CN"/>
              <a:t>Click to edit Master title style</a:t>
            </a: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3/18/2022</a:t>
            </a:fld>
            <a:endParaRPr lang="en-US"/>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 name="Date Placeholder 4"/>
          <p:cNvSpPr>
            <a:spLocks noGrp="1"/>
          </p:cNvSpPr>
          <p:nvPr>
            <p:ph type="dt" sz="half" idx="10"/>
          </p:nvPr>
        </p:nvSpPr>
        <p:spPr/>
        <p:txBody>
          <a:bodyPr/>
          <a:lstStyle/>
          <a:p>
            <a:fld id="{402B9795-92DC-40DC-A1CA-9A4B349D7824}" type="datetimeFigureOut">
              <a:rPr lang="en-US"/>
              <a:t>3/18/2022</a:t>
            </a:fld>
            <a:endParaRPr lang="en-US"/>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 name="Date Placeholder 6"/>
          <p:cNvSpPr>
            <a:spLocks noGrp="1"/>
          </p:cNvSpPr>
          <p:nvPr>
            <p:ph type="dt" sz="half" idx="10"/>
          </p:nvPr>
        </p:nvSpPr>
        <p:spPr/>
        <p:txBody>
          <a:bodyPr/>
          <a:lstStyle/>
          <a:p>
            <a:fld id="{402B9795-92DC-40DC-A1CA-9A4B349D7824}" type="datetimeFigureOut">
              <a:rPr lang="en-US"/>
              <a:t>3/18/2022</a:t>
            </a:fld>
            <a:endParaRPr lang="en-US"/>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p>
        </p:txBody>
      </p:sp>
      <p:sp>
        <p:nvSpPr>
          <p:cNvPr id="3" name="Date Placeholder 2"/>
          <p:cNvSpPr>
            <a:spLocks noGrp="1"/>
          </p:cNvSpPr>
          <p:nvPr>
            <p:ph type="dt" sz="half" idx="10"/>
          </p:nvPr>
        </p:nvSpPr>
        <p:spPr/>
        <p:txBody>
          <a:bodyPr/>
          <a:lstStyle/>
          <a:p>
            <a:fld id="{402B9795-92DC-40DC-A1CA-9A4B349D7824}" type="datetimeFigureOut">
              <a:rPr lang="en-US"/>
              <a:t>3/18/2022</a:t>
            </a:fld>
            <a:endParaRPr lang="en-US"/>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3/18/2022</a:t>
            </a:fld>
            <a:endParaRPr lang="en-US"/>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ltLang="zh-CN"/>
              <a:t>Click to edit Master title style</a:t>
            </a: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 name="Date Placeholder 4"/>
          <p:cNvSpPr>
            <a:spLocks noGrp="1"/>
          </p:cNvSpPr>
          <p:nvPr>
            <p:ph type="dt" sz="half" idx="10"/>
          </p:nvPr>
        </p:nvSpPr>
        <p:spPr/>
        <p:txBody>
          <a:bodyPr/>
          <a:lstStyle/>
          <a:p>
            <a:fld id="{402B9795-92DC-40DC-A1CA-9A4B349D7824}" type="datetimeFigureOut">
              <a:rPr lang="en-US"/>
              <a:t>3/18/2022</a:t>
            </a:fld>
            <a:endParaRPr lang="en-US"/>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ltLang="zh-CN"/>
              <a:t>Click to edit Master title style</a:t>
            </a: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t>3/18/2022</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microsoft.com/office/2007/relationships/hdphoto" Target="../media/hdphoto2.wdp"/><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0.jpeg"/><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29.wmf"/><Relationship Id="rId5" Type="http://schemas.openxmlformats.org/officeDocument/2006/relationships/oleObject" Target="../embeddings/oleObject2.bin"/><Relationship Id="rId4" Type="http://schemas.openxmlformats.org/officeDocument/2006/relationships/image" Target="../media/image28.wmf"/></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33.wmf"/><Relationship Id="rId5" Type="http://schemas.openxmlformats.org/officeDocument/2006/relationships/oleObject" Target="../embeddings/oleObject4.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wmf"/><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36.wmf"/><Relationship Id="rId4"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42.wmf"/><Relationship Id="rId5" Type="http://schemas.openxmlformats.org/officeDocument/2006/relationships/oleObject" Target="../embeddings/oleObject10.bin"/><Relationship Id="rId4" Type="http://schemas.openxmlformats.org/officeDocument/2006/relationships/image" Target="../media/image41.wmf"/></Relationships>
</file>

<file path=ppt/slides/_rels/slide32.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48.wmf"/><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45.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15.bin"/><Relationship Id="rId14" Type="http://schemas.openxmlformats.org/officeDocument/2006/relationships/image" Target="../media/image49.wmf"/></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image" Target="../media/image52.wmf"/><Relationship Id="rId5" Type="http://schemas.openxmlformats.org/officeDocument/2006/relationships/oleObject" Target="../embeddings/oleObject19.bin"/><Relationship Id="rId4" Type="http://schemas.openxmlformats.org/officeDocument/2006/relationships/image" Target="../media/image51.wmf"/></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0.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mailto:jiangzc@pku.edu.cn"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lstStyle/>
          <a:p>
            <a:r>
              <a:rPr lang="zh-CN" altLang="en-US" dirty="0">
                <a:solidFill>
                  <a:schemeClr val="tx1"/>
                </a:solidFill>
                <a:latin typeface="方正宋刻本秀楷简体" panose="02000000000000000000" charset="-122"/>
                <a:ea typeface="方正宋刻本秀楷简体" panose="02000000000000000000" charset="-122"/>
                <a:cs typeface="字魂105号-简雅黑" panose="00000500000000000000" pitchFamily="2" charset="-122"/>
                <a:sym typeface="+mn-ea"/>
              </a:rPr>
              <a:t>光学讨论班</a:t>
            </a:r>
            <a:br>
              <a:rPr lang="en-US" altLang="zh-CN" dirty="0">
                <a:solidFill>
                  <a:schemeClr val="tx1"/>
                </a:solidFill>
                <a:latin typeface="方正宋刻本秀楷简体" panose="02000000000000000000" charset="-122"/>
                <a:ea typeface="方正宋刻本秀楷简体" panose="02000000000000000000" charset="-122"/>
                <a:cs typeface="字魂105号-简雅黑" panose="00000500000000000000" pitchFamily="2" charset="-122"/>
              </a:rPr>
            </a:br>
            <a:r>
              <a:rPr lang="zh-CN" altLang="en-US" dirty="0">
                <a:solidFill>
                  <a:schemeClr val="tx1"/>
                </a:solidFill>
                <a:latin typeface="方正宋刻本秀楷简体" panose="02000000000000000000" charset="-122"/>
                <a:ea typeface="方正宋刻本秀楷简体" panose="02000000000000000000" charset="-122"/>
                <a:cs typeface="字魂105号-简雅黑" panose="00000500000000000000" pitchFamily="2" charset="-122"/>
                <a:sym typeface="+mn-ea"/>
              </a:rPr>
              <a:t>衍射</a:t>
            </a:r>
          </a:p>
        </p:txBody>
      </p:sp>
      <p:sp>
        <p:nvSpPr>
          <p:cNvPr id="7" name="Subtitle 6"/>
          <p:cNvSpPr>
            <a:spLocks noGrp="1"/>
          </p:cNvSpPr>
          <p:nvPr>
            <p:ph type="subTitle" idx="1"/>
          </p:nvPr>
        </p:nvSpPr>
        <p:spPr/>
        <p:txBody>
          <a:bodyPr/>
          <a:lstStyle/>
          <a:p>
            <a:pPr algn="r"/>
            <a:r>
              <a:rPr lang="zh-CN" altLang="en-US">
                <a:solidFill>
                  <a:schemeClr val="tx1"/>
                </a:solidFill>
                <a:latin typeface="方正宋刻本秀楷简体" panose="02000000000000000000" charset="-122"/>
                <a:ea typeface="方正宋刻本秀楷简体" panose="02000000000000000000" charset="-122"/>
                <a:cs typeface="方正宋刻本秀楷简体" panose="02000000000000000000" charset="-122"/>
                <a:sym typeface="+mn-ea"/>
              </a:rPr>
              <a:t>臧天翔</a:t>
            </a:r>
            <a:r>
              <a:rPr lang="en-US" altLang="zh-CN">
                <a:solidFill>
                  <a:schemeClr val="tx1"/>
                </a:solidFill>
                <a:latin typeface="方正宋刻本秀楷简体" panose="02000000000000000000" charset="-122"/>
                <a:ea typeface="方正宋刻本秀楷简体" panose="02000000000000000000" charset="-122"/>
                <a:cs typeface="方正宋刻本秀楷简体" panose="02000000000000000000" charset="-122"/>
                <a:sym typeface="+mn-ea"/>
              </a:rPr>
              <a:t> </a:t>
            </a:r>
            <a:r>
              <a:rPr lang="zh-CN" altLang="en-US">
                <a:solidFill>
                  <a:schemeClr val="tx1"/>
                </a:solidFill>
                <a:latin typeface="方正宋刻本秀楷简体" panose="02000000000000000000" charset="-122"/>
                <a:ea typeface="方正宋刻本秀楷简体" panose="02000000000000000000" charset="-122"/>
                <a:cs typeface="方正宋刻本秀楷简体" panose="02000000000000000000" charset="-122"/>
                <a:sym typeface="+mn-ea"/>
              </a:rPr>
              <a:t>罗欣野</a:t>
            </a:r>
            <a:r>
              <a:rPr lang="en-US" altLang="zh-CN">
                <a:solidFill>
                  <a:schemeClr val="tx1"/>
                </a:solidFill>
                <a:latin typeface="方正宋刻本秀楷简体" panose="02000000000000000000" charset="-122"/>
                <a:ea typeface="方正宋刻本秀楷简体" panose="02000000000000000000" charset="-122"/>
                <a:cs typeface="方正宋刻本秀楷简体" panose="02000000000000000000" charset="-122"/>
                <a:sym typeface="+mn-ea"/>
              </a:rPr>
              <a:t> </a:t>
            </a:r>
            <a:r>
              <a:rPr lang="zh-CN" altLang="en-US">
                <a:solidFill>
                  <a:schemeClr val="tx1"/>
                </a:solidFill>
                <a:latin typeface="方正宋刻本秀楷简体" panose="02000000000000000000" charset="-122"/>
                <a:ea typeface="方正宋刻本秀楷简体" panose="02000000000000000000" charset="-122"/>
                <a:cs typeface="方正宋刻本秀楷简体" panose="02000000000000000000" charset="-122"/>
                <a:sym typeface="+mn-ea"/>
              </a:rPr>
              <a:t>吴熙楠</a:t>
            </a:r>
            <a:r>
              <a:rPr lang="en-US" altLang="zh-CN">
                <a:solidFill>
                  <a:schemeClr val="tx1"/>
                </a:solidFill>
                <a:latin typeface="方正宋刻本秀楷简体" panose="02000000000000000000" charset="-122"/>
                <a:ea typeface="方正宋刻本秀楷简体" panose="02000000000000000000" charset="-122"/>
                <a:cs typeface="方正宋刻本秀楷简体" panose="02000000000000000000" charset="-122"/>
                <a:sym typeface="+mn-ea"/>
              </a:rPr>
              <a:t> </a:t>
            </a:r>
            <a:r>
              <a:rPr lang="zh-CN" altLang="en-US">
                <a:solidFill>
                  <a:schemeClr val="tx1"/>
                </a:solidFill>
                <a:latin typeface="方正宋刻本秀楷简体" panose="02000000000000000000" charset="-122"/>
                <a:ea typeface="方正宋刻本秀楷简体" panose="02000000000000000000" charset="-122"/>
                <a:cs typeface="方正宋刻本秀楷简体" panose="02000000000000000000" charset="-122"/>
                <a:sym typeface="+mn-ea"/>
              </a:rPr>
              <a:t>蒋志超</a:t>
            </a:r>
            <a:endParaRPr lang="zh-CN" altLang="en-US" dirty="0">
              <a:solidFill>
                <a:schemeClr val="tx1"/>
              </a:solidFill>
              <a:latin typeface="方正宋刻本秀楷简体" panose="02000000000000000000" charset="-122"/>
              <a:ea typeface="方正宋刻本秀楷简体" panose="02000000000000000000" charset="-122"/>
              <a:cs typeface="方正宋刻本秀楷简体" panose="02000000000000000000" charset="-122"/>
              <a:sym typeface="+mn-ea"/>
            </a:endParaRP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惠更斯的故事</a:t>
            </a:r>
            <a:endParaRPr lang="zh-CN" altLang="en-US"/>
          </a:p>
        </p:txBody>
      </p:sp>
      <p:sp>
        <p:nvSpPr>
          <p:cNvPr id="3" name="内容占位符 2"/>
          <p:cNvSpPr>
            <a:spLocks noGrp="1"/>
          </p:cNvSpPr>
          <p:nvPr>
            <p:ph sz="half" idx="1"/>
          </p:nvPr>
        </p:nvSpPr>
        <p:spPr/>
        <p:txBody>
          <a:bodyPr/>
          <a:lstStyle/>
          <a:p>
            <a:r>
              <a:rPr lang="zh-CN" altLang="en-US">
                <a:sym typeface="+mn-ea"/>
              </a:rPr>
              <a:t>克里斯蒂安·惠更斯(Christiaan Huyg（h）ens，1629年04月14日—1695年07月08日)荷兰物理学家、天文学家、数学家，1629年4月4日生于海牙（荷兰城市），1695年7月8日卒于海牙。他是介于伽利略与牛顿之间一位重要的物理学先驱，是历史上最著名的物理学家之一，他对力学的发展和光学的研究都有杰出的贡献，在数学和天文学方面也有卓越的成就，是近代自然科学的一位重要开拓者。他建立向心力定律，提出动量守恒原理，并改进了计时器。</a:t>
            </a:r>
            <a:endParaRPr lang="zh-CN" altLang="en-US"/>
          </a:p>
          <a:p>
            <a:endParaRPr lang="zh-CN" altLang="en-US"/>
          </a:p>
        </p:txBody>
      </p:sp>
      <p:sp>
        <p:nvSpPr>
          <p:cNvPr id="4" name="内容占位符 3"/>
          <p:cNvSpPr>
            <a:spLocks noGrp="1"/>
          </p:cNvSpPr>
          <p:nvPr>
            <p:ph sz="half" idx="2"/>
          </p:nvPr>
        </p:nvSpPr>
        <p:spPr/>
        <p:txBody>
          <a:bodyPr/>
          <a:lstStyle/>
          <a:p>
            <a:r>
              <a:rPr lang="zh-CN" altLang="en-US">
                <a:sym typeface="+mn-ea"/>
              </a:rPr>
              <a:t>惠更斯在巴黎工作期间曾致力于光学的研究。1678年，他在法国科学院的一次演讲中公开反对了牛顿的光的微粒说。他说，如果光是微粒性的，那么光在交叉时就会因发生碰撞而改变方向。可当时人们并没有发现这现象，而且利用微粒说解释折射现象，将得到与实际相矛盾的结果。</a:t>
            </a:r>
            <a:endParaRPr lang="zh-CN" altLang="en-US"/>
          </a:p>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继承了笛卡尔的对世界图景的描绘</a:t>
            </a:r>
            <a:endParaRPr lang="zh-CN" altLang="en-US"/>
          </a:p>
        </p:txBody>
      </p:sp>
      <p:sp>
        <p:nvSpPr>
          <p:cNvPr id="3" name="内容占位符 2"/>
          <p:cNvSpPr>
            <a:spLocks noGrp="1"/>
          </p:cNvSpPr>
          <p:nvPr>
            <p:ph sz="half" idx="1"/>
          </p:nvPr>
        </p:nvSpPr>
        <p:spPr/>
        <p:txBody>
          <a:bodyPr/>
          <a:lstStyle/>
          <a:p>
            <a:r>
              <a:rPr lang="zh-CN" altLang="en-US">
                <a:sym typeface="+mn-ea"/>
              </a:rPr>
              <a:t>《论世界》中用微粒来解释各种现象的微粒论观念、以及以力学模型来模拟现象的机械论思想延续了下来，成为了持续几个世纪的解释原则。</a:t>
            </a:r>
            <a:endParaRPr lang="zh-CN" altLang="en-US"/>
          </a:p>
          <a:p>
            <a:r>
              <a:rPr lang="zh-CN" altLang="en-US">
                <a:sym typeface="+mn-ea"/>
              </a:rPr>
              <a:t>“在真正的哲学中，我们通过力学来构想所有自然结果的原因。在我看来必须这么做，否则我们根本无法通过物理学来理解任何东西。”</a:t>
            </a:r>
            <a:endParaRPr lang="zh-CN" altLang="en-US"/>
          </a:p>
          <a:p>
            <a:endParaRPr lang="zh-CN" altLang="en-US"/>
          </a:p>
        </p:txBody>
      </p:sp>
      <p:sp>
        <p:nvSpPr>
          <p:cNvPr id="4" name="内容占位符 3"/>
          <p:cNvSpPr>
            <a:spLocks noGrp="1"/>
          </p:cNvSpPr>
          <p:nvPr>
            <p:ph sz="half" idx="2"/>
          </p:nvPr>
        </p:nvSpPr>
        <p:spPr/>
        <p:txBody>
          <a:bodyPr/>
          <a:lstStyle/>
          <a:p>
            <a:r>
              <a:rPr lang="zh-CN" altLang="en-US">
                <a:sym typeface="+mn-ea"/>
              </a:rPr>
              <a:t>笛卡尔的世界中演化出来由三种不同尺寸的微粒，球形的“次级微粒”、更粗糙的“第三级微粒”以及填满这两种微粒空隙的精微的“初级微粒”。</a:t>
            </a:r>
            <a:endParaRPr lang="zh-CN" altLang="en-US"/>
          </a:p>
          <a:p>
            <a:r>
              <a:rPr lang="zh-CN" altLang="en-US">
                <a:sym typeface="+mn-ea"/>
              </a:rPr>
              <a:t>以酒桶比喻来解释光线为何可以彼此交叉而不相互干扰</a:t>
            </a:r>
            <a:endParaRPr lang="zh-CN" altLang="en-US"/>
          </a:p>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猜测惠更斯原理的起源</a:t>
            </a:r>
            <a:endParaRPr lang="zh-CN" altLang="en-US"/>
          </a:p>
        </p:txBody>
      </p:sp>
      <p:sp>
        <p:nvSpPr>
          <p:cNvPr id="3" name="内容占位符 2"/>
          <p:cNvSpPr>
            <a:spLocks noGrp="1"/>
          </p:cNvSpPr>
          <p:nvPr>
            <p:ph sz="half" idx="1"/>
          </p:nvPr>
        </p:nvSpPr>
        <p:spPr/>
        <p:txBody>
          <a:bodyPr/>
          <a:lstStyle/>
          <a:p>
            <a:r>
              <a:rPr lang="zh-CN" altLang="en-US">
                <a:sym typeface="+mn-ea"/>
              </a:rPr>
              <a:t>“根本上说，这些想法显然有两个源头，他的自然经验以及他的特定思路。作为航海者之子，而城镇中又有运河穿过(惠更斯生于荷兰海牙)，观察水波是很自然的事。他在小的时候无疑曾在水里扔石头，看到了水波同时或依次地从两个不同地方产生出来。他不可能没有看到木棍快速划过水面产生的楔形水波，以及船在行进中船头产生的水波。他一定意识到了这与在水中仍几块石子产生的是同样的效果。这些观察包含了他那些重要发现的核心。”</a:t>
            </a:r>
            <a:endParaRPr lang="zh-CN" altLang="en-US"/>
          </a:p>
          <a:p>
            <a:endParaRPr lang="zh-CN" altLang="en-US"/>
          </a:p>
        </p:txBody>
      </p:sp>
      <p:sp>
        <p:nvSpPr>
          <p:cNvPr id="4" name="内容占位符 3"/>
          <p:cNvSpPr>
            <a:spLocks noGrp="1"/>
          </p:cNvSpPr>
          <p:nvPr>
            <p:ph sz="half" idx="2"/>
          </p:nvPr>
        </p:nvSpPr>
        <p:spPr/>
        <p:txBody>
          <a:bodyPr/>
          <a:lstStyle/>
          <a:p>
            <a:r>
              <a:rPr lang="zh-CN" altLang="en-US">
                <a:sym typeface="+mn-ea"/>
              </a:rPr>
              <a:t>惠更斯原理最准确的物理图像，正是水波提供给人最原始的波的概念，石头入水与船的行进产生的涟漪，正是水波的传播现象，而波的传播正是惠更斯原理要解决的问题。</a:t>
            </a:r>
            <a:endParaRPr lang="zh-CN" altLang="en-US"/>
          </a:p>
          <a:p>
            <a:endParaRPr lang="zh-CN" altLang="en-US"/>
          </a:p>
          <a:p>
            <a:r>
              <a:rPr lang="zh-CN" altLang="en-US">
                <a:sym typeface="+mn-ea"/>
              </a:rPr>
              <a:t>齐格拉尔的工作更加证实了这一点。</a:t>
            </a:r>
            <a:endParaRPr lang="zh-CN" altLang="en-US"/>
          </a:p>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惠更斯原理的运用</a:t>
            </a:r>
            <a:endParaRPr lang="zh-CN" altLang="en-US"/>
          </a:p>
        </p:txBody>
      </p:sp>
      <p:sp>
        <p:nvSpPr>
          <p:cNvPr id="3" name="内容占位符 2"/>
          <p:cNvSpPr>
            <a:spLocks noGrp="1"/>
          </p:cNvSpPr>
          <p:nvPr>
            <p:ph sz="half" idx="1"/>
          </p:nvPr>
        </p:nvSpPr>
        <p:spPr/>
        <p:txBody>
          <a:bodyPr/>
          <a:lstStyle/>
          <a:p>
            <a:r>
              <a:rPr lang="zh-CN" altLang="en-US">
                <a:sym typeface="+mn-ea"/>
              </a:rPr>
              <a:t>推倒出了光的反射和折射定律，圆满的解释了光速在光密介质中减小的原因，同时还解释了光进入冰洲石所产生的双折射现象，认为这是由于冰洲石分子微粒为椭圆形所致。</a:t>
            </a:r>
            <a:endParaRPr lang="zh-CN" altLang="en-US"/>
          </a:p>
          <a:p>
            <a:endParaRPr lang="zh-CN" altLang="en-US"/>
          </a:p>
        </p:txBody>
      </p:sp>
      <p:pic>
        <p:nvPicPr>
          <p:cNvPr id="5" name="图片 1"/>
          <p:cNvPicPr>
            <a:picLocks noGrp="1" noChangeAspect="1"/>
          </p:cNvPicPr>
          <p:nvPr>
            <p:ph sz="half" idx="2"/>
          </p:nvPr>
        </p:nvPicPr>
        <p:blipFill>
          <a:blip r:embed="rId2"/>
          <a:stretch>
            <a:fillRect/>
          </a:stretch>
        </p:blipFill>
        <p:spPr>
          <a:xfrm>
            <a:off x="6170930" y="2098040"/>
            <a:ext cx="4914900" cy="26619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菲涅耳的改进</a:t>
            </a:r>
            <a:endParaRPr lang="zh-CN" altLang="en-US"/>
          </a:p>
        </p:txBody>
      </p:sp>
      <p:sp>
        <p:nvSpPr>
          <p:cNvPr id="3" name="内容占位符 2"/>
          <p:cNvSpPr>
            <a:spLocks noGrp="1"/>
          </p:cNvSpPr>
          <p:nvPr>
            <p:ph sz="half" idx="1"/>
          </p:nvPr>
        </p:nvSpPr>
        <p:spPr/>
        <p:txBody>
          <a:bodyPr/>
          <a:lstStyle/>
          <a:p>
            <a:r>
              <a:rPr lang="zh-CN" altLang="en-US">
                <a:sym typeface="+mn-ea"/>
              </a:rPr>
              <a:t>由于牛顿的极高威望，以及牛顿的追随者极力推崇微粒说的强大影响，光的波动理论长期停滞不前，几乎过了一百年才复兴起来。</a:t>
            </a:r>
            <a:endParaRPr lang="zh-CN" altLang="en-US"/>
          </a:p>
          <a:p>
            <a:r>
              <a:rPr lang="zh-CN" altLang="en-US">
                <a:sym typeface="+mn-ea"/>
              </a:rPr>
              <a:t>杨氏双缝干涉实验。</a:t>
            </a:r>
            <a:endParaRPr lang="zh-CN" altLang="en-US"/>
          </a:p>
          <a:p>
            <a:r>
              <a:rPr lang="zh-CN" altLang="en-US">
                <a:sym typeface="+mn-ea"/>
              </a:rPr>
              <a:t>1818年，在巴黎科学院举行的以解释衍射现象为内容的有奖竞赛会</a:t>
            </a:r>
            <a:endParaRPr lang="zh-CN" altLang="en-US"/>
          </a:p>
          <a:p>
            <a:endParaRPr lang="zh-CN" altLang="en-US"/>
          </a:p>
        </p:txBody>
      </p:sp>
      <p:pic>
        <p:nvPicPr>
          <p:cNvPr id="5" name="内容占位符 3"/>
          <p:cNvPicPr>
            <a:picLocks noGrp="1" noChangeAspect="1"/>
          </p:cNvPicPr>
          <p:nvPr>
            <p:ph sz="half" idx="2"/>
          </p:nvPr>
        </p:nvPicPr>
        <p:blipFill>
          <a:blip r:embed="rId2"/>
          <a:stretch>
            <a:fillRect/>
          </a:stretch>
        </p:blipFill>
        <p:spPr>
          <a:xfrm>
            <a:off x="7372985" y="2072005"/>
            <a:ext cx="3049270" cy="3846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菲涅尔衍射</a:t>
            </a:r>
            <a:endParaRPr lang="en-US" dirty="0"/>
          </a:p>
        </p:txBody>
      </p:sp>
      <p:pic>
        <p:nvPicPr>
          <p:cNvPr id="5" name="Picture 15" descr="泊松">
            <a:extLst>
              <a:ext uri="{FF2B5EF4-FFF2-40B4-BE49-F238E27FC236}">
                <a16:creationId xmlns:a16="http://schemas.microsoft.com/office/drawing/2014/main" id="{395EEBF5-48C1-418C-9D56-299E87B52AAE}"/>
              </a:ext>
            </a:extLst>
          </p:cNvPr>
          <p:cNvPicPr>
            <a:picLocks noChangeAspect="1" noChangeArrowheads="1"/>
          </p:cNvPicPr>
          <p:nvPr/>
        </p:nvPicPr>
        <p:blipFill>
          <a:blip r:embed="rId2" cstate="print"/>
          <a:srcRect/>
          <a:stretch>
            <a:fillRect/>
          </a:stretch>
        </p:blipFill>
        <p:spPr bwMode="auto">
          <a:xfrm>
            <a:off x="1275823" y="1494750"/>
            <a:ext cx="1945545" cy="2286016"/>
          </a:xfrm>
          <a:prstGeom prst="rect">
            <a:avLst/>
          </a:prstGeom>
          <a:noFill/>
        </p:spPr>
      </p:pic>
      <p:sp>
        <p:nvSpPr>
          <p:cNvPr id="7" name="矩形 6">
            <a:extLst>
              <a:ext uri="{FF2B5EF4-FFF2-40B4-BE49-F238E27FC236}">
                <a16:creationId xmlns:a16="http://schemas.microsoft.com/office/drawing/2014/main" id="{BD13C828-53AD-4E24-9EF9-558A663483ED}"/>
              </a:ext>
            </a:extLst>
          </p:cNvPr>
          <p:cNvSpPr/>
          <p:nvPr/>
        </p:nvSpPr>
        <p:spPr>
          <a:xfrm>
            <a:off x="1104900" y="3917688"/>
            <a:ext cx="2313454" cy="369332"/>
          </a:xfrm>
          <a:prstGeom prst="rect">
            <a:avLst/>
          </a:prstGeom>
        </p:spPr>
        <p:txBody>
          <a:bodyPr wrap="none">
            <a:spAutoFit/>
          </a:bodyPr>
          <a:lstStyle/>
          <a:p>
            <a:r>
              <a:rPr lang="zh-CN" altLang="en-US" dirty="0">
                <a:solidFill>
                  <a:srgbClr val="000000"/>
                </a:solidFill>
              </a:rPr>
              <a:t>泊松（</a:t>
            </a:r>
            <a:r>
              <a:rPr lang="en-US" altLang="zh-CN" dirty="0">
                <a:solidFill>
                  <a:srgbClr val="000000"/>
                </a:solidFill>
              </a:rPr>
              <a:t>1781</a:t>
            </a:r>
            <a:r>
              <a:rPr lang="zh-CN" altLang="en-US" dirty="0">
                <a:solidFill>
                  <a:srgbClr val="000000"/>
                </a:solidFill>
              </a:rPr>
              <a:t>～</a:t>
            </a:r>
            <a:r>
              <a:rPr lang="en-US" altLang="zh-CN" dirty="0">
                <a:solidFill>
                  <a:srgbClr val="000000"/>
                </a:solidFill>
              </a:rPr>
              <a:t>1840</a:t>
            </a:r>
            <a:r>
              <a:rPr lang="zh-CN" altLang="en-US" dirty="0">
                <a:solidFill>
                  <a:srgbClr val="000000"/>
                </a:solidFill>
              </a:rPr>
              <a:t>）</a:t>
            </a:r>
            <a:endParaRPr lang="zh-CN" altLang="en-US" dirty="0"/>
          </a:p>
        </p:txBody>
      </p:sp>
      <p:pic>
        <p:nvPicPr>
          <p:cNvPr id="8" name="Picture 2" descr="http://minerva.union.edu/jonesc/Images/Scientific_Photos/Poisson%20spot%20C_300px.jpg">
            <a:extLst>
              <a:ext uri="{FF2B5EF4-FFF2-40B4-BE49-F238E27FC236}">
                <a16:creationId xmlns:a16="http://schemas.microsoft.com/office/drawing/2014/main" id="{74F82D21-9430-476D-B22D-3AC128C660B2}"/>
              </a:ext>
            </a:extLst>
          </p:cNvPr>
          <p:cNvPicPr>
            <a:picLocks noChangeAspect="1" noChangeArrowheads="1"/>
          </p:cNvPicPr>
          <p:nvPr/>
        </p:nvPicPr>
        <p:blipFill>
          <a:blip r:embed="rId3" cstate="print"/>
          <a:srcRect/>
          <a:stretch>
            <a:fillRect/>
          </a:stretch>
        </p:blipFill>
        <p:spPr bwMode="auto">
          <a:xfrm rot="10800000">
            <a:off x="4223828" y="1316155"/>
            <a:ext cx="2272096" cy="2643206"/>
          </a:xfrm>
          <a:prstGeom prst="rect">
            <a:avLst/>
          </a:prstGeom>
          <a:noFill/>
        </p:spPr>
      </p:pic>
      <p:pic>
        <p:nvPicPr>
          <p:cNvPr id="9" name="Picture 13" descr="http://image1.findagrave.com/photos/2010/10/7721_126325127919.jpg">
            <a:extLst>
              <a:ext uri="{FF2B5EF4-FFF2-40B4-BE49-F238E27FC236}">
                <a16:creationId xmlns:a16="http://schemas.microsoft.com/office/drawing/2014/main" id="{2841F370-9288-4AB3-9067-358DF7F7967C}"/>
              </a:ext>
            </a:extLst>
          </p:cNvPr>
          <p:cNvPicPr>
            <a:picLocks noChangeAspect="1" noChangeArrowheads="1"/>
          </p:cNvPicPr>
          <p:nvPr/>
        </p:nvPicPr>
        <p:blipFill>
          <a:blip r:embed="rId4" cstate="print"/>
          <a:srcRect/>
          <a:stretch>
            <a:fillRect/>
          </a:stretch>
        </p:blipFill>
        <p:spPr bwMode="auto">
          <a:xfrm>
            <a:off x="7301397" y="1387594"/>
            <a:ext cx="1833702" cy="2571768"/>
          </a:xfrm>
          <a:prstGeom prst="rect">
            <a:avLst/>
          </a:prstGeom>
          <a:ln>
            <a:noFill/>
          </a:ln>
          <a:effectLst>
            <a:softEdge rad="112500"/>
          </a:effectLst>
        </p:spPr>
      </p:pic>
      <p:sp>
        <p:nvSpPr>
          <p:cNvPr id="10" name="矩形 9">
            <a:extLst>
              <a:ext uri="{FF2B5EF4-FFF2-40B4-BE49-F238E27FC236}">
                <a16:creationId xmlns:a16="http://schemas.microsoft.com/office/drawing/2014/main" id="{5964D5F1-7DD3-4050-80E2-4F3021187002}"/>
              </a:ext>
            </a:extLst>
          </p:cNvPr>
          <p:cNvSpPr/>
          <p:nvPr/>
        </p:nvSpPr>
        <p:spPr>
          <a:xfrm>
            <a:off x="6495923" y="3917688"/>
            <a:ext cx="4364581" cy="369332"/>
          </a:xfrm>
          <a:prstGeom prst="rect">
            <a:avLst/>
          </a:prstGeom>
        </p:spPr>
        <p:txBody>
          <a:bodyPr wrap="square">
            <a:spAutoFit/>
          </a:bodyPr>
          <a:lstStyle/>
          <a:p>
            <a:r>
              <a:rPr lang="zh-CN" altLang="en-US">
                <a:solidFill>
                  <a:srgbClr val="000000"/>
                </a:solidFill>
              </a:rPr>
              <a:t>阿拉果 </a:t>
            </a:r>
            <a:r>
              <a:rPr lang="en-US" altLang="zh-CN">
                <a:solidFill>
                  <a:srgbClr val="000000"/>
                </a:solidFill>
              </a:rPr>
              <a:t>Francois </a:t>
            </a:r>
            <a:r>
              <a:rPr lang="en-US" altLang="zh-CN" dirty="0" err="1">
                <a:solidFill>
                  <a:srgbClr val="000000"/>
                </a:solidFill>
              </a:rPr>
              <a:t>Arago</a:t>
            </a:r>
            <a:r>
              <a:rPr lang="zh-CN" altLang="en-US" b="1" dirty="0">
                <a:solidFill>
                  <a:srgbClr val="000000"/>
                </a:solidFill>
              </a:rPr>
              <a:t> </a:t>
            </a:r>
            <a:r>
              <a:rPr lang="en-US" altLang="zh-CN" dirty="0">
                <a:solidFill>
                  <a:srgbClr val="000000"/>
                </a:solidFill>
              </a:rPr>
              <a:t>(1786-1853)</a:t>
            </a:r>
            <a:endParaRPr lang="zh-CN" altLang="en-US" dirty="0"/>
          </a:p>
        </p:txBody>
      </p:sp>
      <p:sp>
        <p:nvSpPr>
          <p:cNvPr id="4" name="文本框 3">
            <a:extLst>
              <a:ext uri="{FF2B5EF4-FFF2-40B4-BE49-F238E27FC236}">
                <a16:creationId xmlns:a16="http://schemas.microsoft.com/office/drawing/2014/main" id="{A7C21091-D6C0-4859-A12D-5F02C328A7AD}"/>
              </a:ext>
            </a:extLst>
          </p:cNvPr>
          <p:cNvSpPr txBox="1"/>
          <p:nvPr/>
        </p:nvSpPr>
        <p:spPr>
          <a:xfrm>
            <a:off x="705736" y="4280950"/>
            <a:ext cx="9980683" cy="2339102"/>
          </a:xfrm>
          <a:prstGeom prst="rect">
            <a:avLst/>
          </a:prstGeom>
          <a:noFill/>
        </p:spPr>
        <p:txBody>
          <a:bodyPr wrap="square" rtlCol="0">
            <a:spAutoFit/>
          </a:bodyPr>
          <a:lstStyle/>
          <a:p>
            <a:r>
              <a:rPr lang="en-US" altLang="zh-CN" dirty="0"/>
              <a:t>    </a:t>
            </a:r>
            <a:r>
              <a:rPr lang="zh-CN" altLang="en-US" dirty="0"/>
              <a:t>在前面提到的</a:t>
            </a:r>
            <a:r>
              <a:rPr lang="en-US" altLang="zh-CN" dirty="0"/>
              <a:t>1818</a:t>
            </a:r>
            <a:r>
              <a:rPr lang="zh-CN" altLang="en-US" dirty="0"/>
              <a:t>年巴黎科学院举办的科学竞赛上，当时参加竞赛评比委员会的有多位著名学者，如毕奥、拉普拉斯、泊松等是光的微粒说的积极拥护者。然而菲涅尔阐述的次波相干叠加的新观点具有强大的说服力，使反对派也马上接受了。</a:t>
            </a:r>
            <a:endParaRPr lang="en-US" altLang="zh-CN" dirty="0"/>
          </a:p>
          <a:p>
            <a:pPr algn="just">
              <a:spcBef>
                <a:spcPts val="1200"/>
              </a:spcBef>
              <a:defRPr/>
            </a:pPr>
            <a:r>
              <a:rPr lang="en-US" altLang="zh-CN" dirty="0"/>
              <a:t>    </a:t>
            </a:r>
            <a:r>
              <a:rPr lang="zh-CN" altLang="en-US" dirty="0"/>
              <a:t>后泊松利用菲涅尔</a:t>
            </a:r>
            <a:r>
              <a:rPr lang="en-US" altLang="zh-CN" dirty="0"/>
              <a:t>-</a:t>
            </a:r>
            <a:r>
              <a:rPr lang="zh-CN" altLang="en-US" dirty="0"/>
              <a:t>惠更斯原理计算出圆盘衍射中心应当有亮斑这一当时看上去离奇的结论，</a:t>
            </a:r>
            <a:r>
              <a:rPr lang="zh-CN" altLang="en-US" dirty="0">
                <a:latin typeface="黑体" pitchFamily="49" charset="-122"/>
                <a:ea typeface="黑体" pitchFamily="49" charset="-122"/>
              </a:rPr>
              <a:t>这差点使得菲涅尔的论文中途夭折。</a:t>
            </a:r>
            <a:endParaRPr lang="en-US" altLang="zh-CN" dirty="0">
              <a:latin typeface="黑体" pitchFamily="49" charset="-122"/>
              <a:ea typeface="黑体" pitchFamily="49" charset="-122"/>
            </a:endParaRPr>
          </a:p>
          <a:p>
            <a:pPr algn="just">
              <a:spcBef>
                <a:spcPts val="1200"/>
              </a:spcBef>
              <a:defRPr/>
            </a:pPr>
            <a:r>
              <a:rPr lang="en-US" altLang="zh-CN" dirty="0">
                <a:latin typeface="黑体" pitchFamily="49" charset="-122"/>
                <a:ea typeface="黑体" pitchFamily="49" charset="-122"/>
              </a:rPr>
              <a:t>    </a:t>
            </a:r>
            <a:r>
              <a:rPr lang="zh-CN" altLang="en-US" dirty="0">
                <a:latin typeface="黑体" pitchFamily="49" charset="-122"/>
                <a:ea typeface="黑体" pitchFamily="49" charset="-122"/>
              </a:rPr>
              <a:t>阿拉果立刻进行实验检测，结果发现真的有一个亮点如同奇迹一般地出现在圆盘阴影的正中心，位置、亮度和理论符合得相当完美。</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圆孔和圆屏菲涅耳衍射 </a:t>
            </a:r>
          </a:p>
        </p:txBody>
      </p:sp>
      <p:pic>
        <p:nvPicPr>
          <p:cNvPr id="4" name="图片 3">
            <a:extLst>
              <a:ext uri="{FF2B5EF4-FFF2-40B4-BE49-F238E27FC236}">
                <a16:creationId xmlns:a16="http://schemas.microsoft.com/office/drawing/2014/main" id="{668C58C4-1DF6-49AE-AD43-EE4C8801D386}"/>
              </a:ext>
            </a:extLst>
          </p:cNvPr>
          <p:cNvPicPr>
            <a:picLocks noChangeAspect="1"/>
          </p:cNvPicPr>
          <p:nvPr/>
        </p:nvPicPr>
        <p:blipFill>
          <a:blip r:embed="rId2"/>
          <a:stretch>
            <a:fillRect/>
          </a:stretch>
        </p:blipFill>
        <p:spPr>
          <a:xfrm>
            <a:off x="2863177" y="1525236"/>
            <a:ext cx="6464128" cy="2716197"/>
          </a:xfrm>
          <a:prstGeom prst="rect">
            <a:avLst/>
          </a:prstGeom>
        </p:spPr>
      </p:pic>
      <p:sp>
        <p:nvSpPr>
          <p:cNvPr id="5" name="矩形 4">
            <a:extLst>
              <a:ext uri="{FF2B5EF4-FFF2-40B4-BE49-F238E27FC236}">
                <a16:creationId xmlns:a16="http://schemas.microsoft.com/office/drawing/2014/main" id="{DE8E55C0-767B-41FB-A156-1B3AF991235A}"/>
              </a:ext>
            </a:extLst>
          </p:cNvPr>
          <p:cNvSpPr/>
          <p:nvPr/>
        </p:nvSpPr>
        <p:spPr>
          <a:xfrm>
            <a:off x="1936924" y="4730232"/>
            <a:ext cx="9315961" cy="1015663"/>
          </a:xfrm>
          <a:prstGeom prst="rect">
            <a:avLst/>
          </a:prstGeom>
        </p:spPr>
        <p:txBody>
          <a:bodyPr wrap="square">
            <a:spAutoFit/>
          </a:bodyPr>
          <a:lstStyle/>
          <a:p>
            <a:r>
              <a:rPr lang="zh-CN" altLang="en-US" sz="2000" b="1" dirty="0"/>
              <a:t>圆孔衍射：接收屏上可见同心圆环，接收屏沿轴向移动，圆环中心明 暗交替变化。</a:t>
            </a:r>
            <a:endParaRPr lang="en-US" altLang="zh-CN" sz="2000" b="1" dirty="0"/>
          </a:p>
          <a:p>
            <a:r>
              <a:rPr lang="zh-CN" altLang="en-US" sz="2000" b="1" dirty="0"/>
              <a:t> </a:t>
            </a:r>
            <a:endParaRPr lang="en-US" altLang="zh-CN" sz="2000" b="1" dirty="0"/>
          </a:p>
          <a:p>
            <a:r>
              <a:rPr lang="zh-CN" altLang="en-US" sz="2000" b="1" dirty="0"/>
              <a:t>圆屏衍射：接收屏上可见同心圆环，接收屏沿轴向移动，圆环中心永 远是亮点。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半波带法</a:t>
            </a:r>
            <a:endParaRPr lang="en-US" dirty="0"/>
          </a:p>
        </p:txBody>
      </p:sp>
      <p:pic>
        <p:nvPicPr>
          <p:cNvPr id="3" name="图片 2">
            <a:extLst>
              <a:ext uri="{FF2B5EF4-FFF2-40B4-BE49-F238E27FC236}">
                <a16:creationId xmlns:a16="http://schemas.microsoft.com/office/drawing/2014/main" id="{2343F925-6A46-452A-BE5C-D2B0C14E2F2A}"/>
              </a:ext>
            </a:extLst>
          </p:cNvPr>
          <p:cNvPicPr/>
          <p:nvPr/>
        </p:nvPicPr>
        <p:blipFill>
          <a:blip r:embed="rId2"/>
          <a:stretch>
            <a:fillRect/>
          </a:stretch>
        </p:blipFill>
        <p:spPr>
          <a:xfrm>
            <a:off x="1934844" y="1505322"/>
            <a:ext cx="7610208" cy="2677656"/>
          </a:xfrm>
          <a:prstGeom prst="rect">
            <a:avLst/>
          </a:prstGeom>
        </p:spPr>
      </p:pic>
      <p:sp>
        <p:nvSpPr>
          <p:cNvPr id="4" name="矩形 3">
            <a:extLst>
              <a:ext uri="{FF2B5EF4-FFF2-40B4-BE49-F238E27FC236}">
                <a16:creationId xmlns:a16="http://schemas.microsoft.com/office/drawing/2014/main" id="{3F67E385-3560-4686-BDF1-DBA93F80396B}"/>
              </a:ext>
            </a:extLst>
          </p:cNvPr>
          <p:cNvSpPr/>
          <p:nvPr/>
        </p:nvSpPr>
        <p:spPr>
          <a:xfrm>
            <a:off x="2085474" y="5029512"/>
            <a:ext cx="7610208" cy="646331"/>
          </a:xfrm>
          <a:prstGeom prst="rect">
            <a:avLst/>
          </a:prstGeom>
        </p:spPr>
        <p:txBody>
          <a:bodyPr wrap="square">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半波带法：半波带法是处理次波相干叠加的一种简化方法。适用于轴上点衍射光强及其特征的分析。</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半波带法</a:t>
            </a:r>
            <a:endParaRPr 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22ABABF-22A0-4D71-8B0D-A964E66A9485}"/>
                  </a:ext>
                </a:extLst>
              </p:cNvPr>
              <p:cNvSpPr/>
              <p:nvPr/>
            </p:nvSpPr>
            <p:spPr>
              <a:xfrm>
                <a:off x="1515978" y="1578154"/>
                <a:ext cx="8614611" cy="4503797"/>
              </a:xfrm>
              <a:prstGeom prst="rect">
                <a:avLst/>
              </a:prstGeom>
            </p:spPr>
            <p:txBody>
              <a:bodyPr wrap="square">
                <a:spAutoFit/>
              </a:bodyPr>
              <a:lstStyle/>
              <a:p>
                <a:pPr algn="just">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用</a:t>
                </a:r>
                <a14:m>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Δ</m:t>
                    </m:r>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𝑈</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 </m:t>
                                </m:r>
                              </m:sub>
                            </m:sSub>
                          </m:e>
                        </m:acc>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Δ</m:t>
                    </m:r>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𝑈</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 </m:t>
                                </m:r>
                              </m:sub>
                            </m:sSub>
                          </m:e>
                        </m:acc>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Δ</m:t>
                    </m:r>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𝑈</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 </m:t>
                                </m:r>
                              </m:sub>
                            </m:sSub>
                          </m:e>
                        </m:acc>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、……代表各半波带发出的次波在</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P</m:t>
                        </m:r>
                      </m:e>
                      <m:sub>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0</m:t>
                        </m:r>
                      </m:sub>
                    </m:sSub>
                  </m:oMath>
                </a14:m>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点产生的复振幅，由于相邻半波带贡献的复振幅终相位差</a:t>
                </a:r>
                <a14:m>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π</m:t>
                    </m:r>
                  </m:oMath>
                </a14:m>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，即</a:t>
                </a:r>
              </a:p>
              <a:p>
                <a:pPr algn="just">
                  <a:spcAft>
                    <a:spcPts val="0"/>
                  </a:spcAft>
                </a:pPr>
                <a14:m>
                  <m:oMathPara xmlns:m="http://schemas.openxmlformats.org/officeDocument/2006/math">
                    <m:oMathParaPr>
                      <m:jc m:val="centerGroup"/>
                    </m:oMathParaPr>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Δ</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𝑈</m:t>
                              </m:r>
                            </m:e>
                          </m:acc>
                        </m:e>
                        <m:sub>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1</m:t>
                          </m:r>
                        </m:sub>
                      </m:sSub>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sub>
                      </m:sSub>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e>
                      </m:d>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𝜑</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sub>
                          </m:sSub>
                        </m:sup>
                      </m:sSup>
                    </m:oMath>
                  </m:oMathPara>
                </a14:m>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Δ</m:t>
                      </m:r>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𝑈</m:t>
                              </m:r>
                            </m:e>
                          </m:acc>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2</m:t>
                          </m:r>
                        </m:sub>
                      </m:sSub>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A</m:t>
                          </m:r>
                        </m:e>
                        <m:sub>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2</m:t>
                          </m:r>
                        </m:sub>
                      </m:sSub>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e>
                      </m:d>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𝜑</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𝜋</m:t>
                          </m:r>
                        </m:sup>
                      </m:sSup>
                    </m:oMath>
                  </m:oMathPara>
                </a14:m>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Δ</m:t>
                      </m:r>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𝑈</m:t>
                              </m:r>
                            </m:e>
                          </m:acc>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3</m:t>
                          </m:r>
                        </m:sub>
                      </m:sSub>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A</m:t>
                          </m:r>
                        </m:e>
                        <m:sub>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3</m:t>
                          </m:r>
                        </m:sub>
                      </m:sSub>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e>
                      </m:d>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𝜑</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+2</m:t>
                          </m:r>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𝜋</m:t>
                          </m:r>
                        </m:sup>
                      </m:sSup>
                    </m:oMath>
                  </m:oMathPara>
                </a14:m>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p>
              <a:p>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故</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P</m:t>
                        </m:r>
                      </m:e>
                      <m:sub>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0</m:t>
                        </m:r>
                      </m:sub>
                    </m:sSub>
                  </m:oMath>
                </a14:m>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点的合成复振幅为</a:t>
                </a:r>
              </a:p>
              <a:p>
                <a:pPr/>
                <a14:m>
                  <m:oMathPara xmlns:m="http://schemas.openxmlformats.org/officeDocument/2006/math">
                    <m:oMathParaPr>
                      <m:jc m:val="centerGroup"/>
                    </m:oMathParaPr>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A</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P</m:t>
                              </m:r>
                            </m:e>
                            <m:sub>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𝑈</m:t>
                              </m:r>
                            </m:e>
                          </m:acc>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P</m:t>
                                  </m:r>
                                </m:e>
                                <m:sub>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0</m:t>
                                  </m:r>
                                </m:sub>
                              </m:sSub>
                            </m:e>
                          </m:d>
                        </m:e>
                      </m:d>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naryPr>
                            <m:sub>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k</m:t>
                              </m:r>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=1</m:t>
                              </m:r>
                            </m:sub>
                            <m:sup>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n</m:t>
                              </m:r>
                            </m:sup>
                            <m:e>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Δ</m:t>
                              </m:r>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𝑈</m:t>
                                      </m:r>
                                    </m:e>
                                  </m:acc>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𝑘</m:t>
                                  </m:r>
                                </m:sub>
                              </m:sSub>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e>
                              </m:d>
                            </m:e>
                          </m:nary>
                        </m:e>
                      </m:d>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A</m:t>
                          </m:r>
                        </m:e>
                        <m:sub>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1</m:t>
                          </m:r>
                        </m:sub>
                      </m:sSub>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A</m:t>
                          </m:r>
                        </m:e>
                        <m:sub>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2</m:t>
                          </m:r>
                        </m:sub>
                      </m:sSub>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3</m:t>
                          </m:r>
                        </m:sub>
                      </m:sSub>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e>
                          </m:d>
                        </m:e>
                        <m:sup>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sup>
                      </m:s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𝑛</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E22ABABF-22A0-4D71-8B0D-A964E66A9485}"/>
                  </a:ext>
                </a:extLst>
              </p:cNvPr>
              <p:cNvSpPr>
                <a:spLocks noRot="1" noChangeAspect="1" noMove="1" noResize="1" noEditPoints="1" noAdjustHandles="1" noChangeArrowheads="1" noChangeShapeType="1" noTextEdit="1"/>
              </p:cNvSpPr>
              <p:nvPr/>
            </p:nvSpPr>
            <p:spPr>
              <a:xfrm>
                <a:off x="1515978" y="1578154"/>
                <a:ext cx="8614611" cy="4503797"/>
              </a:xfrm>
              <a:prstGeom prst="rect">
                <a:avLst/>
              </a:prstGeom>
              <a:blipFill>
                <a:blip r:embed="rId2"/>
                <a:stretch>
                  <a:fillRect l="-1132" t="-812" r="-1062" b="-108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半波带法</a:t>
            </a:r>
            <a:endParaRPr lang="en-US" dirty="0"/>
          </a:p>
        </p:txBody>
      </p:sp>
      <p:pic>
        <p:nvPicPr>
          <p:cNvPr id="3" name="图片 2">
            <a:extLst>
              <a:ext uri="{FF2B5EF4-FFF2-40B4-BE49-F238E27FC236}">
                <a16:creationId xmlns:a16="http://schemas.microsoft.com/office/drawing/2014/main" id="{E3496038-94D5-431E-A445-6A83BA16AD79}"/>
              </a:ext>
            </a:extLst>
          </p:cNvPr>
          <p:cNvPicPr/>
          <p:nvPr/>
        </p:nvPicPr>
        <p:blipFill>
          <a:blip r:embed="rId2"/>
          <a:stretch>
            <a:fillRect/>
          </a:stretch>
        </p:blipFill>
        <p:spPr>
          <a:xfrm>
            <a:off x="2400501" y="1607651"/>
            <a:ext cx="6855794" cy="2430949"/>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2C38A75-645D-40E7-BFD0-E1C21FBE69BD}"/>
                  </a:ext>
                </a:extLst>
              </p:cNvPr>
              <p:cNvSpPr/>
              <p:nvPr/>
            </p:nvSpPr>
            <p:spPr>
              <a:xfrm>
                <a:off x="2780398" y="4143379"/>
                <a:ext cx="6096000" cy="2213939"/>
              </a:xfrm>
              <a:prstGeom prst="rect">
                <a:avLst/>
              </a:prstGeom>
            </p:spPr>
            <p:txBody>
              <a:bodyPr>
                <a:spAutoFit/>
              </a:bodyPr>
              <a:lstStyle/>
              <a:p>
                <a:pPr algn="just">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合成振幅为</a:t>
                </a:r>
              </a:p>
              <a:p>
                <a:pPr algn="just">
                  <a:spcAft>
                    <a:spcPts val="0"/>
                  </a:spcAft>
                </a:pPr>
                <a14:m>
                  <m:oMathPara xmlns:m="http://schemas.openxmlformats.org/officeDocument/2006/math">
                    <m:oMathParaPr>
                      <m:jc m:val="centerGroup"/>
                    </m:oMathParaPr>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A</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P</m:t>
                              </m:r>
                            </m:e>
                            <m:sub>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2</m:t>
                          </m:r>
                        </m:den>
                      </m:f>
                      <m:d>
                        <m:dPr>
                          <m:begChr m:val="["/>
                          <m:end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e>
                              </m:d>
                            </m:e>
                            <m:sup>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sup>
                          </m:s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𝑛</m:t>
                              </m:r>
                            </m:sub>
                          </m:sSub>
                        </m:e>
                      </m:d>
                    </m:oMath>
                  </m:oMathPara>
                </a14:m>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自由光场下</a:t>
                </a:r>
              </a:p>
              <a:p>
                <a:pPr algn="just">
                  <a:spcAft>
                    <a:spcPts val="0"/>
                  </a:spcAft>
                </a:pPr>
                <a14:m>
                  <m:oMathPara xmlns:m="http://schemas.openxmlformats.org/officeDocument/2006/math">
                    <m:oMathParaPr>
                      <m:jc m:val="centerGroup"/>
                    </m:oMathParaPr>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A</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P</m:t>
                              </m:r>
                            </m:e>
                            <m:sub>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32C38A75-645D-40E7-BFD0-E1C21FBE69BD}"/>
                  </a:ext>
                </a:extLst>
              </p:cNvPr>
              <p:cNvSpPr>
                <a:spLocks noRot="1" noChangeAspect="1" noMove="1" noResize="1" noEditPoints="1" noAdjustHandles="1" noChangeArrowheads="1" noChangeShapeType="1" noTextEdit="1"/>
              </p:cNvSpPr>
              <p:nvPr/>
            </p:nvSpPr>
            <p:spPr>
              <a:xfrm>
                <a:off x="2780398" y="4143379"/>
                <a:ext cx="6096000" cy="2213939"/>
              </a:xfrm>
              <a:prstGeom prst="rect">
                <a:avLst/>
              </a:prstGeom>
              <a:blipFill>
                <a:blip r:embed="rId3"/>
                <a:stretch>
                  <a:fillRect l="-1500" t="-22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239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Title and Content Layout with List</a:t>
            </a:r>
            <a:endParaRPr lang="en-US" dirty="0"/>
          </a:p>
        </p:txBody>
      </p:sp>
      <p:sp>
        <p:nvSpPr>
          <p:cNvPr id="14" name="Content Placeholder 13"/>
          <p:cNvSpPr>
            <a:spLocks noGrp="1"/>
          </p:cNvSpPr>
          <p:nvPr>
            <p:ph idx="1"/>
          </p:nvPr>
        </p:nvSpPr>
        <p:spPr/>
        <p:txBody>
          <a:bodyPr/>
          <a:lstStyle/>
          <a:p>
            <a:r>
              <a:rPr lang="en-US" dirty="0"/>
              <a:t>1.</a:t>
            </a:r>
            <a:r>
              <a:rPr lang="zh-CN" altLang="en-US" dirty="0">
                <a:ea typeface="宋体" panose="02010600030101010101" pitchFamily="2" charset="-122"/>
              </a:rPr>
              <a:t>惠更斯原理和惠更斯</a:t>
            </a:r>
            <a:r>
              <a:rPr lang="en-US" altLang="zh-CN" dirty="0">
                <a:ea typeface="宋体" panose="02010600030101010101" pitchFamily="2" charset="-122"/>
              </a:rPr>
              <a:t>-</a:t>
            </a:r>
            <a:r>
              <a:rPr lang="zh-CN" altLang="en-US" dirty="0">
                <a:ea typeface="宋体" panose="02010600030101010101" pitchFamily="2" charset="-122"/>
              </a:rPr>
              <a:t>菲涅耳原理</a:t>
            </a:r>
          </a:p>
          <a:p>
            <a:r>
              <a:rPr lang="en-US" altLang="zh-CN" dirty="0">
                <a:ea typeface="宋体" panose="02010600030101010101" pitchFamily="2" charset="-122"/>
              </a:rPr>
              <a:t>2.</a:t>
            </a:r>
            <a:r>
              <a:rPr lang="zh-CN" altLang="en-US">
                <a:ea typeface="宋体" panose="02010600030101010101" pitchFamily="2" charset="-122"/>
              </a:rPr>
              <a:t>菲涅尔衍射</a:t>
            </a:r>
            <a:endParaRPr lang="en-US" altLang="zh-CN" dirty="0">
              <a:ea typeface="宋体" panose="02010600030101010101" pitchFamily="2" charset="-122"/>
            </a:endParaRPr>
          </a:p>
          <a:p>
            <a:r>
              <a:rPr lang="en-US" altLang="zh-CN" dirty="0">
                <a:ea typeface="宋体" panose="02010600030101010101" pitchFamily="2" charset="-122"/>
              </a:rPr>
              <a:t>3.</a:t>
            </a:r>
            <a:r>
              <a:rPr lang="zh-CN" altLang="en-US" dirty="0">
                <a:ea typeface="宋体" panose="02010600030101010101" pitchFamily="2" charset="-122"/>
              </a:rPr>
              <a:t>光束的不确定性原理</a:t>
            </a:r>
            <a:endParaRPr lang="en-US" altLang="zh-CN" dirty="0">
              <a:ea typeface="宋体" panose="02010600030101010101" pitchFamily="2" charset="-122"/>
            </a:endParaRPr>
          </a:p>
          <a:p>
            <a:r>
              <a:rPr lang="en-US" altLang="zh-CN" dirty="0">
                <a:ea typeface="宋体" panose="02010600030101010101" pitchFamily="2" charset="-122"/>
              </a:rPr>
              <a:t>4.</a:t>
            </a:r>
            <a:r>
              <a:rPr lang="zh-CN" altLang="en-US" dirty="0">
                <a:ea typeface="宋体" panose="02010600030101010101" pitchFamily="2" charset="-122"/>
              </a:rPr>
              <a:t>超分辨率成像</a:t>
            </a:r>
            <a:endParaRPr lang="en-US" altLang="zh-CN"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半波带法</a:t>
            </a:r>
            <a:endParaRPr lang="en-US" dirty="0"/>
          </a:p>
        </p:txBody>
      </p:sp>
      <p:pic>
        <p:nvPicPr>
          <p:cNvPr id="3" name="图片 2" descr="C:\Users\65490\AppData\Local\Temp\WeChat Files\85dd9edf1a8faa424108f79d9fb30f1.jpg">
            <a:extLst>
              <a:ext uri="{FF2B5EF4-FFF2-40B4-BE49-F238E27FC236}">
                <a16:creationId xmlns:a16="http://schemas.microsoft.com/office/drawing/2014/main" id="{BC5B96E1-6922-4C20-BAD8-754F426E8F0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 y="1451224"/>
            <a:ext cx="8660129" cy="3730375"/>
          </a:xfrm>
          <a:prstGeom prst="rect">
            <a:avLst/>
          </a:prstGeom>
          <a:noFill/>
          <a:ln>
            <a:noFill/>
          </a:ln>
        </p:spPr>
      </p:pic>
      <p:sp>
        <p:nvSpPr>
          <p:cNvPr id="4" name="矩形 3">
            <a:extLst>
              <a:ext uri="{FF2B5EF4-FFF2-40B4-BE49-F238E27FC236}">
                <a16:creationId xmlns:a16="http://schemas.microsoft.com/office/drawing/2014/main" id="{9275931D-3494-4685-BF1C-A6984DF7D9FA}"/>
              </a:ext>
            </a:extLst>
          </p:cNvPr>
          <p:cNvSpPr/>
          <p:nvPr/>
        </p:nvSpPr>
        <p:spPr>
          <a:xfrm>
            <a:off x="1104900" y="5181599"/>
            <a:ext cx="10603831" cy="1384995"/>
          </a:xfrm>
          <a:prstGeom prst="rect">
            <a:avLst/>
          </a:prstGeom>
        </p:spPr>
        <p:txBody>
          <a:bodyPr wrap="square">
            <a:spAutoFit/>
          </a:bodyPr>
          <a:lstStyle/>
          <a:p>
            <a:pPr algn="just">
              <a:spcAft>
                <a:spcPts val="0"/>
              </a:spcAft>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对于圆孔衍射：</a:t>
            </a:r>
          </a:p>
          <a:p>
            <a:pPr algn="just">
              <a:spcAft>
                <a:spcPts val="0"/>
              </a:spcAft>
            </a:pP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当圆孔中包含奇数个半波带的时候，中心是亮点；包含偶数个半波带的时候，中心是暗点</a:t>
            </a:r>
            <a:r>
              <a:rPr lang="zh-CN" altLang="en-US" sz="28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9909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半波带法</a:t>
            </a:r>
            <a:endParaRPr lang="en-US" dirty="0"/>
          </a:p>
        </p:txBody>
      </p:sp>
      <p:pic>
        <p:nvPicPr>
          <p:cNvPr id="3" name="图片 2">
            <a:extLst>
              <a:ext uri="{FF2B5EF4-FFF2-40B4-BE49-F238E27FC236}">
                <a16:creationId xmlns:a16="http://schemas.microsoft.com/office/drawing/2014/main" id="{752E4AB5-8C31-4A94-97FB-DF855B05056B}"/>
              </a:ext>
            </a:extLst>
          </p:cNvPr>
          <p:cNvPicPr>
            <a:picLocks noChangeAspect="1"/>
          </p:cNvPicPr>
          <p:nvPr/>
        </p:nvPicPr>
        <p:blipFill>
          <a:blip r:embed="rId2"/>
          <a:stretch>
            <a:fillRect/>
          </a:stretch>
        </p:blipFill>
        <p:spPr>
          <a:xfrm>
            <a:off x="941472" y="1450306"/>
            <a:ext cx="3790950" cy="2828925"/>
          </a:xfrm>
          <a:prstGeom prst="rect">
            <a:avLst/>
          </a:prstGeom>
        </p:spPr>
      </p:pic>
      <p:pic>
        <p:nvPicPr>
          <p:cNvPr id="4" name="图片 3">
            <a:extLst>
              <a:ext uri="{FF2B5EF4-FFF2-40B4-BE49-F238E27FC236}">
                <a16:creationId xmlns:a16="http://schemas.microsoft.com/office/drawing/2014/main" id="{4E7CE9D2-910B-420C-81A2-E513D7920387}"/>
              </a:ext>
            </a:extLst>
          </p:cNvPr>
          <p:cNvPicPr>
            <a:picLocks noChangeAspect="1"/>
          </p:cNvPicPr>
          <p:nvPr/>
        </p:nvPicPr>
        <p:blipFill>
          <a:blip r:embed="rId3"/>
          <a:stretch>
            <a:fillRect/>
          </a:stretch>
        </p:blipFill>
        <p:spPr>
          <a:xfrm>
            <a:off x="7112788" y="1521743"/>
            <a:ext cx="3686175" cy="2686050"/>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29E36C1-9AC7-4D95-B28B-8541E956F136}"/>
                  </a:ext>
                </a:extLst>
              </p:cNvPr>
              <p:cNvSpPr/>
              <p:nvPr/>
            </p:nvSpPr>
            <p:spPr>
              <a:xfrm>
                <a:off x="1803978" y="4312971"/>
                <a:ext cx="8582526" cy="2189446"/>
              </a:xfrm>
              <a:prstGeom prst="rect">
                <a:avLst/>
              </a:prstGeom>
            </p:spPr>
            <p:txBody>
              <a:bodyPr wrap="square">
                <a:spAutoFit/>
              </a:bodyPr>
              <a:lstStyle/>
              <a:p>
                <a:pPr algn="just">
                  <a:spcAft>
                    <a:spcPts val="0"/>
                  </a:spcAft>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对于圆屏衍射，设圆屏遮住前</a:t>
                </a: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个半波带，则</a:t>
                </a:r>
              </a:p>
              <a:p>
                <a:pPr algn="just">
                  <a:spcAft>
                    <a:spcPts val="0"/>
                  </a:spcAft>
                </a:pPr>
                <a14:m>
                  <m:oMathPara xmlns:m="http://schemas.openxmlformats.org/officeDocument/2006/math">
                    <m:oMathParaPr>
                      <m:jc m:val="centerGroup"/>
                    </m:oMathParaPr>
                    <m:oMath xmlns:m="http://schemas.openxmlformats.org/officeDocument/2006/math">
                      <m:r>
                        <m:rPr>
                          <m:sty m:val="p"/>
                        </m:rPr>
                        <a:rPr lang="en-US" altLang="zh-CN" sz="2800" kern="100">
                          <a:latin typeface="Cambria Math" panose="02040503050406030204" pitchFamily="18" charset="0"/>
                          <a:ea typeface="微软雅黑" panose="020B0503020204020204" pitchFamily="34" charset="-122"/>
                          <a:cs typeface="Times New Roman" panose="02020603050405020304" pitchFamily="18" charset="0"/>
                        </a:rPr>
                        <m:t>A</m:t>
                      </m:r>
                      <m:d>
                        <m:d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800" kern="100">
                                  <a:latin typeface="Cambria Math" panose="02040503050406030204" pitchFamily="18" charset="0"/>
                                  <a:ea typeface="微软雅黑" panose="020B0503020204020204" pitchFamily="34" charset="-122"/>
                                  <a:cs typeface="Times New Roman" panose="02020603050405020304" pitchFamily="18" charset="0"/>
                                </a:rPr>
                                <m:t>P</m:t>
                              </m:r>
                            </m:e>
                            <m:sub>
                              <m:r>
                                <a:rPr lang="en-US" altLang="zh-CN" sz="2800"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800"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800" kern="100">
                              <a:latin typeface="Cambria Math" panose="02040503050406030204" pitchFamily="18" charset="0"/>
                              <a:ea typeface="微软雅黑" panose="020B0503020204020204" pitchFamily="34" charset="-122"/>
                              <a:cs typeface="Times New Roman" panose="02020603050405020304" pitchFamily="18" charset="0"/>
                            </a:rPr>
                            <m:t>A</m:t>
                          </m:r>
                        </m:e>
                        <m:sub>
                          <m:r>
                            <m:rPr>
                              <m:sty m:val="p"/>
                            </m:rPr>
                            <a:rPr lang="en-US" altLang="zh-CN" sz="2800" kern="100">
                              <a:latin typeface="Cambria Math" panose="02040503050406030204" pitchFamily="18" charset="0"/>
                              <a:ea typeface="微软雅黑" panose="020B0503020204020204" pitchFamily="34" charset="-122"/>
                              <a:cs typeface="Times New Roman" panose="02020603050405020304" pitchFamily="18" charset="0"/>
                            </a:rPr>
                            <m:t>k</m:t>
                          </m:r>
                          <m:r>
                            <a:rPr lang="en-US" altLang="zh-CN" sz="2800" kern="100">
                              <a:latin typeface="Cambria Math" panose="02040503050406030204" pitchFamily="18" charset="0"/>
                              <a:ea typeface="微软雅黑" panose="020B0503020204020204" pitchFamily="34" charset="-122"/>
                              <a:cs typeface="Times New Roman" panose="02020603050405020304" pitchFamily="18" charset="0"/>
                            </a:rPr>
                            <m:t>+1</m:t>
                          </m:r>
                        </m:sub>
                      </m:sSub>
                      <m:d>
                        <m:d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𝑘</m:t>
                          </m:r>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+2</m:t>
                          </m:r>
                        </m:sub>
                      </m:sSub>
                      <m:d>
                        <m:d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m:t>
                      </m:r>
                      <m:sSup>
                        <m:sSup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−1</m:t>
                              </m:r>
                            </m:e>
                          </m:d>
                        </m:e>
                        <m:sup>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+1</m:t>
                          </m:r>
                        </m:sup>
                      </m:sSup>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𝑛</m:t>
                          </m:r>
                        </m:sub>
                      </m:sSub>
                      <m:d>
                        <m:d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0</m:t>
                              </m:r>
                            </m:sub>
                          </m:sSub>
                        </m:e>
                      </m:d>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2</m:t>
                          </m:r>
                        </m:den>
                      </m:f>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𝑘</m:t>
                          </m:r>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+1</m:t>
                          </m:r>
                        </m:sub>
                      </m:sSub>
                      <m:d>
                        <m:d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800" i="1" kern="100">
                                  <a:latin typeface="Cambria Math" panose="02040503050406030204" pitchFamily="18" charset="0"/>
                                  <a:ea typeface="微软雅黑" panose="020B0503020204020204" pitchFamily="34" charset="-122"/>
                                  <a:cs typeface="Times New Roman" panose="02020603050405020304" pitchFamily="18" charset="0"/>
                                </a:rPr>
                                <m:t>0</m:t>
                              </m:r>
                            </m:sub>
                          </m:sSub>
                        </m:e>
                      </m:d>
                    </m:oMath>
                  </m:oMathPara>
                </a14:m>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可见，无论</a:t>
                </a: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是奇是偶，中心总是亮的。</a:t>
                </a:r>
              </a:p>
            </p:txBody>
          </p:sp>
        </mc:Choice>
        <mc:Fallback xmlns="">
          <p:sp>
            <p:nvSpPr>
              <p:cNvPr id="5" name="矩形 4">
                <a:extLst>
                  <a:ext uri="{FF2B5EF4-FFF2-40B4-BE49-F238E27FC236}">
                    <a16:creationId xmlns:a16="http://schemas.microsoft.com/office/drawing/2014/main" id="{129E36C1-9AC7-4D95-B28B-8541E956F136}"/>
                  </a:ext>
                </a:extLst>
              </p:cNvPr>
              <p:cNvSpPr>
                <a:spLocks noRot="1" noChangeAspect="1" noMove="1" noResize="1" noEditPoints="1" noAdjustHandles="1" noChangeArrowheads="1" noChangeShapeType="1" noTextEdit="1"/>
              </p:cNvSpPr>
              <p:nvPr/>
            </p:nvSpPr>
            <p:spPr>
              <a:xfrm>
                <a:off x="1803978" y="4312971"/>
                <a:ext cx="8582526" cy="2189446"/>
              </a:xfrm>
              <a:prstGeom prst="rect">
                <a:avLst/>
              </a:prstGeom>
              <a:blipFill>
                <a:blip r:embed="rId4"/>
                <a:stretch>
                  <a:fillRect l="-1491" t="-3064" b="-69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117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菲涅尔波带片</a:t>
            </a:r>
            <a:endParaRPr lang="en-US" dirty="0"/>
          </a:p>
        </p:txBody>
      </p:sp>
      <p:pic>
        <p:nvPicPr>
          <p:cNvPr id="3" name="图片 2">
            <a:extLst>
              <a:ext uri="{FF2B5EF4-FFF2-40B4-BE49-F238E27FC236}">
                <a16:creationId xmlns:a16="http://schemas.microsoft.com/office/drawing/2014/main" id="{10764275-C334-4A4D-9D9B-8DD9F3B09CE5}"/>
              </a:ext>
            </a:extLst>
          </p:cNvPr>
          <p:cNvPicPr>
            <a:picLocks noChangeAspect="1"/>
          </p:cNvPicPr>
          <p:nvPr/>
        </p:nvPicPr>
        <p:blipFill rotWithShape="1">
          <a:blip r:embed="rId2"/>
          <a:srcRect l="7514" t="-1865" r="6366" b="32563"/>
          <a:stretch/>
        </p:blipFill>
        <p:spPr>
          <a:xfrm>
            <a:off x="2132194" y="2289011"/>
            <a:ext cx="1958369" cy="2019567"/>
          </a:xfrm>
          <a:prstGeom prst="rect">
            <a:avLst/>
          </a:prstGeom>
        </p:spPr>
      </p:pic>
      <p:pic>
        <p:nvPicPr>
          <p:cNvPr id="4" name="图片 3">
            <a:extLst>
              <a:ext uri="{FF2B5EF4-FFF2-40B4-BE49-F238E27FC236}">
                <a16:creationId xmlns:a16="http://schemas.microsoft.com/office/drawing/2014/main" id="{9D9DD9D2-A9F7-479D-A364-21C8DF9FFE43}"/>
              </a:ext>
            </a:extLst>
          </p:cNvPr>
          <p:cNvPicPr>
            <a:picLocks noChangeAspect="1"/>
          </p:cNvPicPr>
          <p:nvPr/>
        </p:nvPicPr>
        <p:blipFill>
          <a:blip r:embed="rId3"/>
          <a:stretch>
            <a:fillRect/>
          </a:stretch>
        </p:blipFill>
        <p:spPr>
          <a:xfrm>
            <a:off x="6823190" y="2289011"/>
            <a:ext cx="2024047" cy="1956986"/>
          </a:xfrm>
          <a:prstGeom prst="rect">
            <a:avLst/>
          </a:prstGeom>
        </p:spPr>
      </p:pic>
      <p:sp>
        <p:nvSpPr>
          <p:cNvPr id="6" name="文本框 5">
            <a:extLst>
              <a:ext uri="{FF2B5EF4-FFF2-40B4-BE49-F238E27FC236}">
                <a16:creationId xmlns:a16="http://schemas.microsoft.com/office/drawing/2014/main" id="{908D6E7B-6043-4C0D-8D4C-899124004867}"/>
              </a:ext>
            </a:extLst>
          </p:cNvPr>
          <p:cNvSpPr txBox="1"/>
          <p:nvPr/>
        </p:nvSpPr>
        <p:spPr>
          <a:xfrm>
            <a:off x="1715100" y="4890391"/>
            <a:ext cx="3755258" cy="830997"/>
          </a:xfrm>
          <a:prstGeom prst="rect">
            <a:avLst/>
          </a:prstGeom>
          <a:noFill/>
        </p:spPr>
        <p:txBody>
          <a:bodyPr wrap="square" rtlCol="0">
            <a:spAutoFit/>
          </a:bodyPr>
          <a:lstStyle/>
          <a:p>
            <a:r>
              <a:rPr lang="zh-CN" altLang="en-US" sz="2400" dirty="0">
                <a:latin typeface="黑体" pitchFamily="49" charset="-122"/>
                <a:ea typeface="黑体" pitchFamily="49" charset="-122"/>
              </a:rPr>
              <a:t>白色奇数半波带透光，</a:t>
            </a:r>
            <a:endParaRPr lang="en-US" altLang="zh-CN" sz="2400" dirty="0">
              <a:latin typeface="黑体" pitchFamily="49" charset="-122"/>
              <a:ea typeface="黑体" pitchFamily="49" charset="-122"/>
            </a:endParaRPr>
          </a:p>
          <a:p>
            <a:r>
              <a:rPr lang="zh-CN" altLang="en-US" sz="2400" dirty="0">
                <a:latin typeface="黑体" pitchFamily="49" charset="-122"/>
                <a:ea typeface="黑体" pitchFamily="49" charset="-122"/>
              </a:rPr>
              <a:t>黑色偶数半波带不透光</a:t>
            </a:r>
          </a:p>
        </p:txBody>
      </p:sp>
      <p:sp>
        <p:nvSpPr>
          <p:cNvPr id="7" name="文本框 6">
            <a:extLst>
              <a:ext uri="{FF2B5EF4-FFF2-40B4-BE49-F238E27FC236}">
                <a16:creationId xmlns:a16="http://schemas.microsoft.com/office/drawing/2014/main" id="{AF55BA89-6324-4F4B-9029-4521786A1657}"/>
              </a:ext>
            </a:extLst>
          </p:cNvPr>
          <p:cNvSpPr txBox="1"/>
          <p:nvPr/>
        </p:nvSpPr>
        <p:spPr>
          <a:xfrm>
            <a:off x="6608891" y="4890391"/>
            <a:ext cx="4139320" cy="830997"/>
          </a:xfrm>
          <a:prstGeom prst="rect">
            <a:avLst/>
          </a:prstGeom>
          <a:noFill/>
        </p:spPr>
        <p:txBody>
          <a:bodyPr wrap="square" rtlCol="0">
            <a:spAutoFit/>
          </a:bodyPr>
          <a:lstStyle/>
          <a:p>
            <a:r>
              <a:rPr lang="zh-CN" altLang="en-US" sz="2400" dirty="0">
                <a:latin typeface="黑体" pitchFamily="49" charset="-122"/>
                <a:ea typeface="黑体" pitchFamily="49" charset="-122"/>
              </a:rPr>
              <a:t>白色奇数半波带透光，</a:t>
            </a:r>
            <a:endParaRPr lang="en-US" altLang="zh-CN" sz="2400" dirty="0">
              <a:latin typeface="黑体" pitchFamily="49" charset="-122"/>
              <a:ea typeface="黑体" pitchFamily="49" charset="-122"/>
            </a:endParaRPr>
          </a:p>
          <a:p>
            <a:r>
              <a:rPr lang="zh-CN" altLang="en-US" sz="2400" dirty="0">
                <a:latin typeface="黑体" pitchFamily="49" charset="-122"/>
                <a:ea typeface="黑体" pitchFamily="49" charset="-122"/>
              </a:rPr>
              <a:t>黑色偶数半波带不透光</a:t>
            </a:r>
          </a:p>
        </p:txBody>
      </p:sp>
    </p:spTree>
    <p:extLst>
      <p:ext uri="{BB962C8B-B14F-4D97-AF65-F5344CB8AC3E}">
        <p14:creationId xmlns:p14="http://schemas.microsoft.com/office/powerpoint/2010/main" val="3790289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菲涅尔波带片</a:t>
            </a:r>
            <a:endParaRPr lang="en-US" dirty="0"/>
          </a:p>
        </p:txBody>
      </p:sp>
      <p:grpSp>
        <p:nvGrpSpPr>
          <p:cNvPr id="3" name="Group 34">
            <a:extLst>
              <a:ext uri="{FF2B5EF4-FFF2-40B4-BE49-F238E27FC236}">
                <a16:creationId xmlns:a16="http://schemas.microsoft.com/office/drawing/2014/main" id="{34FA3379-9B88-48E1-A0A4-F999595CD8B0}"/>
              </a:ext>
            </a:extLst>
          </p:cNvPr>
          <p:cNvGrpSpPr>
            <a:grpSpLocks/>
          </p:cNvGrpSpPr>
          <p:nvPr/>
        </p:nvGrpSpPr>
        <p:grpSpPr bwMode="auto">
          <a:xfrm>
            <a:off x="1230452" y="1559657"/>
            <a:ext cx="4735513" cy="3200400"/>
            <a:chOff x="988" y="144"/>
            <a:chExt cx="2983" cy="2016"/>
          </a:xfrm>
        </p:grpSpPr>
        <p:sp>
          <p:nvSpPr>
            <p:cNvPr id="4" name="Line 35">
              <a:extLst>
                <a:ext uri="{FF2B5EF4-FFF2-40B4-BE49-F238E27FC236}">
                  <a16:creationId xmlns:a16="http://schemas.microsoft.com/office/drawing/2014/main" id="{BD9860C9-C151-4448-B833-7CDDC804400C}"/>
                </a:ext>
              </a:extLst>
            </p:cNvPr>
            <p:cNvSpPr>
              <a:spLocks noChangeShapeType="1"/>
            </p:cNvSpPr>
            <p:nvPr/>
          </p:nvSpPr>
          <p:spPr bwMode="auto">
            <a:xfrm>
              <a:off x="988" y="1080"/>
              <a:ext cx="2694" cy="0"/>
            </a:xfrm>
            <a:prstGeom prst="line">
              <a:avLst/>
            </a:prstGeom>
            <a:noFill/>
            <a:ln w="9525">
              <a:solidFill>
                <a:srgbClr val="000000"/>
              </a:solidFill>
              <a:round/>
              <a:headEnd/>
              <a:tailEnd/>
            </a:ln>
          </p:spPr>
          <p:txBody>
            <a:bodyPr/>
            <a:lstStyle/>
            <a:p>
              <a:endParaRPr lang="zh-CN" altLang="en-US">
                <a:latin typeface="Times New Roman" pitchFamily="18" charset="0"/>
                <a:cs typeface="Times New Roman" pitchFamily="18" charset="0"/>
              </a:endParaRPr>
            </a:p>
          </p:txBody>
        </p:sp>
        <p:sp>
          <p:nvSpPr>
            <p:cNvPr id="5" name="Line 37">
              <a:extLst>
                <a:ext uri="{FF2B5EF4-FFF2-40B4-BE49-F238E27FC236}">
                  <a16:creationId xmlns:a16="http://schemas.microsoft.com/office/drawing/2014/main" id="{4950D3C7-6376-4FB5-98C6-33AF36827CB4}"/>
                </a:ext>
              </a:extLst>
            </p:cNvPr>
            <p:cNvSpPr>
              <a:spLocks noChangeShapeType="1"/>
            </p:cNvSpPr>
            <p:nvPr/>
          </p:nvSpPr>
          <p:spPr bwMode="auto">
            <a:xfrm flipV="1">
              <a:off x="1306" y="282"/>
              <a:ext cx="0" cy="1602"/>
            </a:xfrm>
            <a:prstGeom prst="line">
              <a:avLst/>
            </a:prstGeom>
            <a:noFill/>
            <a:ln w="28575">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6" name="Line 38">
              <a:extLst>
                <a:ext uri="{FF2B5EF4-FFF2-40B4-BE49-F238E27FC236}">
                  <a16:creationId xmlns:a16="http://schemas.microsoft.com/office/drawing/2014/main" id="{82509E2C-B538-4F5D-BCF2-BF7CDBD9CC8F}"/>
                </a:ext>
              </a:extLst>
            </p:cNvPr>
            <p:cNvSpPr>
              <a:spLocks noChangeShapeType="1"/>
            </p:cNvSpPr>
            <p:nvPr/>
          </p:nvSpPr>
          <p:spPr bwMode="auto">
            <a:xfrm flipH="1">
              <a:off x="1384" y="306"/>
              <a:ext cx="0" cy="1476"/>
            </a:xfrm>
            <a:prstGeom prst="line">
              <a:avLst/>
            </a:prstGeom>
            <a:noFill/>
            <a:ln w="28575">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7" name="Line 39">
              <a:extLst>
                <a:ext uri="{FF2B5EF4-FFF2-40B4-BE49-F238E27FC236}">
                  <a16:creationId xmlns:a16="http://schemas.microsoft.com/office/drawing/2014/main" id="{CDA41CBB-2EE5-4E32-A6C3-30881B786FCD}"/>
                </a:ext>
              </a:extLst>
            </p:cNvPr>
            <p:cNvSpPr>
              <a:spLocks noChangeShapeType="1"/>
            </p:cNvSpPr>
            <p:nvPr/>
          </p:nvSpPr>
          <p:spPr bwMode="auto">
            <a:xfrm flipV="1">
              <a:off x="1483" y="378"/>
              <a:ext cx="0" cy="1386"/>
            </a:xfrm>
            <a:prstGeom prst="line">
              <a:avLst/>
            </a:prstGeom>
            <a:noFill/>
            <a:ln w="28575">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8" name="Line 40">
              <a:extLst>
                <a:ext uri="{FF2B5EF4-FFF2-40B4-BE49-F238E27FC236}">
                  <a16:creationId xmlns:a16="http://schemas.microsoft.com/office/drawing/2014/main" id="{84B2C609-FCCD-45F2-B224-E908E3B8F77A}"/>
                </a:ext>
              </a:extLst>
            </p:cNvPr>
            <p:cNvSpPr>
              <a:spLocks noChangeShapeType="1"/>
            </p:cNvSpPr>
            <p:nvPr/>
          </p:nvSpPr>
          <p:spPr bwMode="auto">
            <a:xfrm>
              <a:off x="1582" y="402"/>
              <a:ext cx="0" cy="1284"/>
            </a:xfrm>
            <a:prstGeom prst="line">
              <a:avLst/>
            </a:prstGeom>
            <a:noFill/>
            <a:ln w="28575">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9" name="Line 41">
              <a:extLst>
                <a:ext uri="{FF2B5EF4-FFF2-40B4-BE49-F238E27FC236}">
                  <a16:creationId xmlns:a16="http://schemas.microsoft.com/office/drawing/2014/main" id="{C3A7EDE2-F89F-4E9B-8117-1A5D55145032}"/>
                </a:ext>
              </a:extLst>
            </p:cNvPr>
            <p:cNvSpPr>
              <a:spLocks noChangeShapeType="1"/>
            </p:cNvSpPr>
            <p:nvPr/>
          </p:nvSpPr>
          <p:spPr bwMode="auto">
            <a:xfrm>
              <a:off x="1888" y="1032"/>
              <a:ext cx="408" cy="0"/>
            </a:xfrm>
            <a:prstGeom prst="line">
              <a:avLst/>
            </a:prstGeom>
            <a:noFill/>
            <a:ln w="57150">
              <a:solidFill>
                <a:srgbClr val="FF0000"/>
              </a:solidFill>
              <a:prstDash val="sysDot"/>
              <a:round/>
              <a:headEnd/>
              <a:tailEnd/>
            </a:ln>
          </p:spPr>
          <p:txBody>
            <a:bodyPr/>
            <a:lstStyle/>
            <a:p>
              <a:endParaRPr lang="zh-CN" altLang="en-US">
                <a:latin typeface="Times New Roman" pitchFamily="18" charset="0"/>
                <a:cs typeface="Times New Roman" pitchFamily="18" charset="0"/>
              </a:endParaRPr>
            </a:p>
          </p:txBody>
        </p:sp>
        <p:sp>
          <p:nvSpPr>
            <p:cNvPr id="10" name="Line 42">
              <a:extLst>
                <a:ext uri="{FF2B5EF4-FFF2-40B4-BE49-F238E27FC236}">
                  <a16:creationId xmlns:a16="http://schemas.microsoft.com/office/drawing/2014/main" id="{10113FF3-653B-4829-862F-E973349BE451}"/>
                </a:ext>
              </a:extLst>
            </p:cNvPr>
            <p:cNvSpPr>
              <a:spLocks noChangeShapeType="1"/>
            </p:cNvSpPr>
            <p:nvPr/>
          </p:nvSpPr>
          <p:spPr bwMode="auto">
            <a:xfrm>
              <a:off x="2944" y="1002"/>
              <a:ext cx="0" cy="168"/>
            </a:xfrm>
            <a:prstGeom prst="line">
              <a:avLst/>
            </a:prstGeom>
            <a:noFill/>
            <a:ln w="19050">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1" name="Line 43">
              <a:extLst>
                <a:ext uri="{FF2B5EF4-FFF2-40B4-BE49-F238E27FC236}">
                  <a16:creationId xmlns:a16="http://schemas.microsoft.com/office/drawing/2014/main" id="{9F51958C-9488-4D78-911E-31CAC37D231A}"/>
                </a:ext>
              </a:extLst>
            </p:cNvPr>
            <p:cNvSpPr>
              <a:spLocks noChangeShapeType="1"/>
            </p:cNvSpPr>
            <p:nvPr/>
          </p:nvSpPr>
          <p:spPr bwMode="auto">
            <a:xfrm flipH="1" flipV="1">
              <a:off x="3010" y="1008"/>
              <a:ext cx="0" cy="144"/>
            </a:xfrm>
            <a:prstGeom prst="line">
              <a:avLst/>
            </a:prstGeom>
            <a:noFill/>
            <a:ln w="9525">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2" name="Line 44">
              <a:extLst>
                <a:ext uri="{FF2B5EF4-FFF2-40B4-BE49-F238E27FC236}">
                  <a16:creationId xmlns:a16="http://schemas.microsoft.com/office/drawing/2014/main" id="{15EAC56A-BFB6-4F58-AD45-46D11F8991EB}"/>
                </a:ext>
              </a:extLst>
            </p:cNvPr>
            <p:cNvSpPr>
              <a:spLocks noChangeShapeType="1"/>
            </p:cNvSpPr>
            <p:nvPr/>
          </p:nvSpPr>
          <p:spPr bwMode="auto">
            <a:xfrm flipH="1">
              <a:off x="3064" y="1026"/>
              <a:ext cx="0" cy="102"/>
            </a:xfrm>
            <a:prstGeom prst="line">
              <a:avLst/>
            </a:prstGeom>
            <a:noFill/>
            <a:ln w="9525">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3" name="Line 45">
              <a:extLst>
                <a:ext uri="{FF2B5EF4-FFF2-40B4-BE49-F238E27FC236}">
                  <a16:creationId xmlns:a16="http://schemas.microsoft.com/office/drawing/2014/main" id="{7C047EDD-8E10-4B61-AE66-000E4A08CFF0}"/>
                </a:ext>
              </a:extLst>
            </p:cNvPr>
            <p:cNvSpPr>
              <a:spLocks noChangeShapeType="1"/>
            </p:cNvSpPr>
            <p:nvPr/>
          </p:nvSpPr>
          <p:spPr bwMode="auto">
            <a:xfrm flipV="1">
              <a:off x="3136" y="1044"/>
              <a:ext cx="0" cy="90"/>
            </a:xfrm>
            <a:prstGeom prst="line">
              <a:avLst/>
            </a:prstGeom>
            <a:noFill/>
            <a:ln w="9525">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4" name="Line 46">
              <a:extLst>
                <a:ext uri="{FF2B5EF4-FFF2-40B4-BE49-F238E27FC236}">
                  <a16:creationId xmlns:a16="http://schemas.microsoft.com/office/drawing/2014/main" id="{EBAF9068-E39A-47D3-B453-50344C1D263C}"/>
                </a:ext>
              </a:extLst>
            </p:cNvPr>
            <p:cNvSpPr>
              <a:spLocks noChangeShapeType="1"/>
            </p:cNvSpPr>
            <p:nvPr/>
          </p:nvSpPr>
          <p:spPr bwMode="auto">
            <a:xfrm flipH="1">
              <a:off x="3214" y="1038"/>
              <a:ext cx="0" cy="78"/>
            </a:xfrm>
            <a:prstGeom prst="line">
              <a:avLst/>
            </a:prstGeom>
            <a:noFill/>
            <a:ln w="9525">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5" name="Line 47">
              <a:extLst>
                <a:ext uri="{FF2B5EF4-FFF2-40B4-BE49-F238E27FC236}">
                  <a16:creationId xmlns:a16="http://schemas.microsoft.com/office/drawing/2014/main" id="{82AD30EB-BE1B-4507-AAC9-21ECEFF72799}"/>
                </a:ext>
              </a:extLst>
            </p:cNvPr>
            <p:cNvSpPr>
              <a:spLocks noChangeShapeType="1"/>
            </p:cNvSpPr>
            <p:nvPr/>
          </p:nvSpPr>
          <p:spPr bwMode="auto">
            <a:xfrm>
              <a:off x="3292" y="1056"/>
              <a:ext cx="0" cy="55"/>
            </a:xfrm>
            <a:prstGeom prst="line">
              <a:avLst/>
            </a:prstGeom>
            <a:noFill/>
            <a:ln w="9525">
              <a:solidFill>
                <a:srgbClr val="FF0000"/>
              </a:solidFill>
              <a:round/>
              <a:headEnd type="triangle" w="sm" len="sm"/>
              <a:tailEnd/>
            </a:ln>
          </p:spPr>
          <p:txBody>
            <a:bodyPr/>
            <a:lstStyle/>
            <a:p>
              <a:endParaRPr lang="zh-CN" altLang="en-US">
                <a:latin typeface="Times New Roman" pitchFamily="18" charset="0"/>
                <a:cs typeface="Times New Roman" pitchFamily="18" charset="0"/>
              </a:endParaRPr>
            </a:p>
          </p:txBody>
        </p:sp>
        <p:sp>
          <p:nvSpPr>
            <p:cNvPr id="16" name="Line 48">
              <a:extLst>
                <a:ext uri="{FF2B5EF4-FFF2-40B4-BE49-F238E27FC236}">
                  <a16:creationId xmlns:a16="http://schemas.microsoft.com/office/drawing/2014/main" id="{4AAB159A-BE96-4BAC-9740-715F8286EE88}"/>
                </a:ext>
              </a:extLst>
            </p:cNvPr>
            <p:cNvSpPr>
              <a:spLocks noChangeShapeType="1"/>
            </p:cNvSpPr>
            <p:nvPr/>
          </p:nvSpPr>
          <p:spPr bwMode="auto">
            <a:xfrm flipH="1">
              <a:off x="3340" y="1056"/>
              <a:ext cx="0" cy="42"/>
            </a:xfrm>
            <a:prstGeom prst="line">
              <a:avLst/>
            </a:prstGeom>
            <a:noFill/>
            <a:ln w="9525">
              <a:solidFill>
                <a:schemeClr val="accent5">
                  <a:lumMod val="75000"/>
                </a:schemeClr>
              </a:solidFill>
              <a:round/>
              <a:headEnd/>
              <a:tailEnd/>
            </a:ln>
          </p:spPr>
          <p:txBody>
            <a:bodyPr/>
            <a:lstStyle/>
            <a:p>
              <a:endParaRPr lang="zh-CN" altLang="en-US">
                <a:latin typeface="Times New Roman" pitchFamily="18" charset="0"/>
                <a:cs typeface="Times New Roman" pitchFamily="18" charset="0"/>
              </a:endParaRPr>
            </a:p>
          </p:txBody>
        </p:sp>
        <p:sp>
          <p:nvSpPr>
            <p:cNvPr id="17" name="Line 49">
              <a:extLst>
                <a:ext uri="{FF2B5EF4-FFF2-40B4-BE49-F238E27FC236}">
                  <a16:creationId xmlns:a16="http://schemas.microsoft.com/office/drawing/2014/main" id="{13526454-9AC7-4B6E-9989-706C36B6E15D}"/>
                </a:ext>
              </a:extLst>
            </p:cNvPr>
            <p:cNvSpPr>
              <a:spLocks noChangeShapeType="1"/>
            </p:cNvSpPr>
            <p:nvPr/>
          </p:nvSpPr>
          <p:spPr bwMode="auto">
            <a:xfrm>
              <a:off x="3418" y="1054"/>
              <a:ext cx="0" cy="50"/>
            </a:xfrm>
            <a:prstGeom prst="line">
              <a:avLst/>
            </a:prstGeom>
            <a:noFill/>
            <a:ln w="9525">
              <a:solidFill>
                <a:srgbClr val="FF0000"/>
              </a:solidFill>
              <a:round/>
              <a:headEnd/>
              <a:tailEnd/>
            </a:ln>
          </p:spPr>
          <p:txBody>
            <a:bodyPr/>
            <a:lstStyle/>
            <a:p>
              <a:endParaRPr lang="zh-CN" altLang="en-US">
                <a:latin typeface="Times New Roman" pitchFamily="18" charset="0"/>
                <a:cs typeface="Times New Roman" pitchFamily="18" charset="0"/>
              </a:endParaRPr>
            </a:p>
          </p:txBody>
        </p:sp>
        <p:sp>
          <p:nvSpPr>
            <p:cNvPr id="18" name="Line 50">
              <a:extLst>
                <a:ext uri="{FF2B5EF4-FFF2-40B4-BE49-F238E27FC236}">
                  <a16:creationId xmlns:a16="http://schemas.microsoft.com/office/drawing/2014/main" id="{3A172B9C-64FC-4B97-AF26-BB0C5FA0DCFB}"/>
                </a:ext>
              </a:extLst>
            </p:cNvPr>
            <p:cNvSpPr>
              <a:spLocks noChangeShapeType="1"/>
            </p:cNvSpPr>
            <p:nvPr/>
          </p:nvSpPr>
          <p:spPr bwMode="auto">
            <a:xfrm>
              <a:off x="1300" y="1896"/>
              <a:ext cx="1422" cy="0"/>
            </a:xfrm>
            <a:prstGeom prst="line">
              <a:avLst/>
            </a:prstGeom>
            <a:noFill/>
            <a:ln w="19050">
              <a:solidFill>
                <a:srgbClr val="000000"/>
              </a:solidFill>
              <a:round/>
              <a:headEnd/>
              <a:tailEnd/>
            </a:ln>
          </p:spPr>
          <p:txBody>
            <a:bodyPr/>
            <a:lstStyle/>
            <a:p>
              <a:endParaRPr lang="zh-CN" altLang="en-US">
                <a:latin typeface="Times New Roman" pitchFamily="18" charset="0"/>
                <a:cs typeface="Times New Roman" pitchFamily="18" charset="0"/>
              </a:endParaRPr>
            </a:p>
          </p:txBody>
        </p:sp>
        <p:sp>
          <p:nvSpPr>
            <p:cNvPr id="19" name="Line 51">
              <a:extLst>
                <a:ext uri="{FF2B5EF4-FFF2-40B4-BE49-F238E27FC236}">
                  <a16:creationId xmlns:a16="http://schemas.microsoft.com/office/drawing/2014/main" id="{FB69D93D-923D-4859-84E1-1865295464E5}"/>
                </a:ext>
              </a:extLst>
            </p:cNvPr>
            <p:cNvSpPr>
              <a:spLocks noChangeShapeType="1"/>
            </p:cNvSpPr>
            <p:nvPr/>
          </p:nvSpPr>
          <p:spPr bwMode="auto">
            <a:xfrm>
              <a:off x="2710" y="1896"/>
              <a:ext cx="636" cy="0"/>
            </a:xfrm>
            <a:prstGeom prst="line">
              <a:avLst/>
            </a:prstGeom>
            <a:noFill/>
            <a:ln w="19050">
              <a:solidFill>
                <a:srgbClr val="000000"/>
              </a:solidFill>
              <a:prstDash val="dash"/>
              <a:round/>
              <a:headEnd/>
              <a:tailEnd/>
            </a:ln>
          </p:spPr>
          <p:txBody>
            <a:bodyPr/>
            <a:lstStyle/>
            <a:p>
              <a:endParaRPr lang="zh-CN" altLang="en-US">
                <a:latin typeface="Times New Roman" pitchFamily="18" charset="0"/>
                <a:cs typeface="Times New Roman" pitchFamily="18" charset="0"/>
              </a:endParaRPr>
            </a:p>
          </p:txBody>
        </p:sp>
        <p:sp>
          <p:nvSpPr>
            <p:cNvPr id="20" name="Line 52">
              <a:extLst>
                <a:ext uri="{FF2B5EF4-FFF2-40B4-BE49-F238E27FC236}">
                  <a16:creationId xmlns:a16="http://schemas.microsoft.com/office/drawing/2014/main" id="{DFB6B14A-CF08-4FD8-9605-E7A26F2061DF}"/>
                </a:ext>
              </a:extLst>
            </p:cNvPr>
            <p:cNvSpPr>
              <a:spLocks noChangeShapeType="1"/>
            </p:cNvSpPr>
            <p:nvPr/>
          </p:nvSpPr>
          <p:spPr bwMode="auto">
            <a:xfrm>
              <a:off x="3310" y="1896"/>
              <a:ext cx="378" cy="0"/>
            </a:xfrm>
            <a:prstGeom prst="line">
              <a:avLst/>
            </a:prstGeom>
            <a:noFill/>
            <a:ln w="19050">
              <a:solidFill>
                <a:srgbClr val="000000"/>
              </a:solidFill>
              <a:round/>
              <a:headEnd/>
              <a:tailEnd/>
            </a:ln>
          </p:spPr>
          <p:txBody>
            <a:bodyPr/>
            <a:lstStyle/>
            <a:p>
              <a:endParaRPr lang="zh-CN" altLang="en-US">
                <a:latin typeface="Times New Roman" pitchFamily="18" charset="0"/>
                <a:cs typeface="Times New Roman" pitchFamily="18" charset="0"/>
              </a:endParaRPr>
            </a:p>
          </p:txBody>
        </p:sp>
        <p:sp>
          <p:nvSpPr>
            <p:cNvPr id="21" name="Line 53">
              <a:extLst>
                <a:ext uri="{FF2B5EF4-FFF2-40B4-BE49-F238E27FC236}">
                  <a16:creationId xmlns:a16="http://schemas.microsoft.com/office/drawing/2014/main" id="{8911FA48-D296-46E2-A093-8D717725D834}"/>
                </a:ext>
              </a:extLst>
            </p:cNvPr>
            <p:cNvSpPr>
              <a:spLocks noChangeShapeType="1"/>
            </p:cNvSpPr>
            <p:nvPr/>
          </p:nvSpPr>
          <p:spPr bwMode="auto">
            <a:xfrm flipV="1">
              <a:off x="3676" y="1074"/>
              <a:ext cx="0" cy="822"/>
            </a:xfrm>
            <a:prstGeom prst="line">
              <a:avLst/>
            </a:prstGeom>
            <a:noFill/>
            <a:ln w="28575">
              <a:solidFill>
                <a:srgbClr val="0000FF"/>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22" name="Text Box 54">
              <a:extLst>
                <a:ext uri="{FF2B5EF4-FFF2-40B4-BE49-F238E27FC236}">
                  <a16:creationId xmlns:a16="http://schemas.microsoft.com/office/drawing/2014/main" id="{9B9ADCFE-6CCE-44BF-8E22-F1D8A76E7C1A}"/>
                </a:ext>
              </a:extLst>
            </p:cNvPr>
            <p:cNvSpPr txBox="1">
              <a:spLocks noChangeArrowheads="1"/>
            </p:cNvSpPr>
            <p:nvPr/>
          </p:nvSpPr>
          <p:spPr bwMode="auto">
            <a:xfrm>
              <a:off x="3442" y="1350"/>
              <a:ext cx="348" cy="276"/>
            </a:xfrm>
            <a:prstGeom prst="rect">
              <a:avLst/>
            </a:prstGeom>
            <a:noFill/>
            <a:ln w="9525">
              <a:noFill/>
              <a:miter lim="800000"/>
              <a:headEnd/>
              <a:tailEnd/>
            </a:ln>
          </p:spPr>
          <p:txBody>
            <a:bodyPr/>
            <a:lstStyle/>
            <a:p>
              <a:pPr algn="just" eaLnBrk="0" hangingPunct="0"/>
              <a:r>
                <a:rPr lang="en-US" altLang="zh-CN" i="1" dirty="0" err="1">
                  <a:latin typeface="Times New Roman" pitchFamily="18" charset="0"/>
                  <a:cs typeface="Times New Roman" pitchFamily="18" charset="0"/>
                </a:rPr>
                <a:t>A</a:t>
              </a:r>
              <a:r>
                <a:rPr lang="en-US" altLang="zh-CN" i="1" baseline="-25000" dirty="0" err="1">
                  <a:latin typeface="Times New Roman" pitchFamily="18" charset="0"/>
                  <a:cs typeface="Times New Roman" pitchFamily="18" charset="0"/>
                </a:rPr>
                <a:t>f</a:t>
              </a:r>
              <a:endParaRPr lang="en-US" altLang="zh-CN" i="1" baseline="-25000" dirty="0">
                <a:latin typeface="Times New Roman" pitchFamily="18" charset="0"/>
                <a:cs typeface="Times New Roman" pitchFamily="18" charset="0"/>
              </a:endParaRPr>
            </a:p>
          </p:txBody>
        </p:sp>
        <p:sp>
          <p:nvSpPr>
            <p:cNvPr id="23" name="Text Box 55">
              <a:extLst>
                <a:ext uri="{FF2B5EF4-FFF2-40B4-BE49-F238E27FC236}">
                  <a16:creationId xmlns:a16="http://schemas.microsoft.com/office/drawing/2014/main" id="{9A94E556-3892-418A-9345-9E5F084E8BD0}"/>
                </a:ext>
              </a:extLst>
            </p:cNvPr>
            <p:cNvSpPr txBox="1">
              <a:spLocks noChangeArrowheads="1"/>
            </p:cNvSpPr>
            <p:nvPr/>
          </p:nvSpPr>
          <p:spPr bwMode="auto">
            <a:xfrm>
              <a:off x="3623" y="1770"/>
              <a:ext cx="348" cy="276"/>
            </a:xfrm>
            <a:prstGeom prst="rect">
              <a:avLst/>
            </a:prstGeom>
            <a:noFill/>
            <a:ln w="9525">
              <a:noFill/>
              <a:miter lim="800000"/>
              <a:headEnd/>
              <a:tailEnd/>
            </a:ln>
          </p:spPr>
          <p:txBody>
            <a:bodyPr/>
            <a:lstStyle/>
            <a:p>
              <a:pPr algn="just" eaLnBrk="0" hangingPunct="0"/>
              <a:r>
                <a:rPr lang="en-US" altLang="zh-CN" i="1">
                  <a:latin typeface="Times New Roman" pitchFamily="18" charset="0"/>
                  <a:cs typeface="Times New Roman" pitchFamily="18" charset="0"/>
                </a:rPr>
                <a:t>O</a:t>
              </a:r>
              <a:endParaRPr lang="en-US" altLang="zh-CN" baseline="-25000">
                <a:latin typeface="Times New Roman" pitchFamily="18" charset="0"/>
                <a:cs typeface="Times New Roman" pitchFamily="18" charset="0"/>
              </a:endParaRPr>
            </a:p>
          </p:txBody>
        </p:sp>
        <p:sp>
          <p:nvSpPr>
            <p:cNvPr id="24" name="Text Box 56">
              <a:extLst>
                <a:ext uri="{FF2B5EF4-FFF2-40B4-BE49-F238E27FC236}">
                  <a16:creationId xmlns:a16="http://schemas.microsoft.com/office/drawing/2014/main" id="{122307B3-AA83-4E48-9030-5359778B1F14}"/>
                </a:ext>
              </a:extLst>
            </p:cNvPr>
            <p:cNvSpPr txBox="1">
              <a:spLocks noChangeArrowheads="1"/>
            </p:cNvSpPr>
            <p:nvPr/>
          </p:nvSpPr>
          <p:spPr bwMode="auto">
            <a:xfrm>
              <a:off x="1085" y="270"/>
              <a:ext cx="348" cy="276"/>
            </a:xfrm>
            <a:prstGeom prst="rect">
              <a:avLst/>
            </a:prstGeom>
            <a:noFill/>
            <a:ln w="9525">
              <a:noFill/>
              <a:miter lim="800000"/>
              <a:headEnd/>
              <a:tailEnd/>
            </a:ln>
          </p:spPr>
          <p:txBody>
            <a:bodyPr/>
            <a:lstStyle/>
            <a:p>
              <a:pPr algn="just" eaLnBrk="0" hangingPunct="0"/>
              <a:r>
                <a:rPr lang="en-US" altLang="zh-CN" i="1" dirty="0">
                  <a:latin typeface="Times New Roman" pitchFamily="18" charset="0"/>
                  <a:cs typeface="Times New Roman" pitchFamily="18" charset="0"/>
                </a:rPr>
                <a:t>A</a:t>
              </a:r>
              <a:r>
                <a:rPr lang="en-US" altLang="zh-CN" baseline="-25000" dirty="0">
                  <a:latin typeface="Times New Roman" pitchFamily="18" charset="0"/>
                  <a:cs typeface="Times New Roman" pitchFamily="18" charset="0"/>
                </a:rPr>
                <a:t>1</a:t>
              </a:r>
            </a:p>
          </p:txBody>
        </p:sp>
        <p:sp>
          <p:nvSpPr>
            <p:cNvPr id="25" name="Text Box 57">
              <a:extLst>
                <a:ext uri="{FF2B5EF4-FFF2-40B4-BE49-F238E27FC236}">
                  <a16:creationId xmlns:a16="http://schemas.microsoft.com/office/drawing/2014/main" id="{84B639E1-9610-445A-A8E6-9487849B0F62}"/>
                </a:ext>
              </a:extLst>
            </p:cNvPr>
            <p:cNvSpPr txBox="1">
              <a:spLocks noChangeArrowheads="1"/>
            </p:cNvSpPr>
            <p:nvPr/>
          </p:nvSpPr>
          <p:spPr bwMode="auto">
            <a:xfrm>
              <a:off x="1292" y="1884"/>
              <a:ext cx="348" cy="276"/>
            </a:xfrm>
            <a:prstGeom prst="rect">
              <a:avLst/>
            </a:prstGeom>
            <a:noFill/>
            <a:ln w="9525">
              <a:noFill/>
              <a:miter lim="800000"/>
              <a:headEnd/>
              <a:tailEnd/>
            </a:ln>
          </p:spPr>
          <p:txBody>
            <a:bodyPr/>
            <a:lstStyle/>
            <a:p>
              <a:pPr algn="just" eaLnBrk="0" hangingPunct="0"/>
              <a:r>
                <a:rPr lang="en-US" altLang="zh-CN" i="1" dirty="0">
                  <a:latin typeface="Times New Roman" pitchFamily="18" charset="0"/>
                  <a:cs typeface="Times New Roman" pitchFamily="18" charset="0"/>
                </a:rPr>
                <a:t>A</a:t>
              </a:r>
              <a:r>
                <a:rPr lang="en-US" altLang="zh-CN" baseline="-25000" dirty="0">
                  <a:latin typeface="Times New Roman" pitchFamily="18" charset="0"/>
                  <a:cs typeface="Times New Roman" pitchFamily="18" charset="0"/>
                </a:rPr>
                <a:t>2</a:t>
              </a:r>
            </a:p>
          </p:txBody>
        </p:sp>
        <p:sp>
          <p:nvSpPr>
            <p:cNvPr id="26" name="Text Box 58">
              <a:extLst>
                <a:ext uri="{FF2B5EF4-FFF2-40B4-BE49-F238E27FC236}">
                  <a16:creationId xmlns:a16="http://schemas.microsoft.com/office/drawing/2014/main" id="{9674EAB4-6FD6-4EC0-8476-0E8CD1242DB2}"/>
                </a:ext>
              </a:extLst>
            </p:cNvPr>
            <p:cNvSpPr txBox="1">
              <a:spLocks noChangeArrowheads="1"/>
            </p:cNvSpPr>
            <p:nvPr/>
          </p:nvSpPr>
          <p:spPr bwMode="auto">
            <a:xfrm>
              <a:off x="1392" y="144"/>
              <a:ext cx="348" cy="276"/>
            </a:xfrm>
            <a:prstGeom prst="rect">
              <a:avLst/>
            </a:prstGeom>
            <a:noFill/>
            <a:ln w="9525">
              <a:noFill/>
              <a:miter lim="800000"/>
              <a:headEnd/>
              <a:tailEnd/>
            </a:ln>
          </p:spPr>
          <p:txBody>
            <a:bodyPr/>
            <a:lstStyle/>
            <a:p>
              <a:pPr algn="just" eaLnBrk="0" hangingPunct="0"/>
              <a:r>
                <a:rPr lang="en-US" altLang="zh-CN" i="1">
                  <a:latin typeface="Times New Roman" pitchFamily="18" charset="0"/>
                  <a:cs typeface="Times New Roman" pitchFamily="18" charset="0"/>
                </a:rPr>
                <a:t>A</a:t>
              </a:r>
              <a:r>
                <a:rPr lang="en-US" altLang="zh-CN" baseline="-25000">
                  <a:latin typeface="Times New Roman" pitchFamily="18" charset="0"/>
                  <a:cs typeface="Times New Roman" pitchFamily="18" charset="0"/>
                </a:rPr>
                <a:t>3</a:t>
              </a:r>
            </a:p>
          </p:txBody>
        </p:sp>
        <p:sp>
          <p:nvSpPr>
            <p:cNvPr id="27" name="Text Box 59">
              <a:extLst>
                <a:ext uri="{FF2B5EF4-FFF2-40B4-BE49-F238E27FC236}">
                  <a16:creationId xmlns:a16="http://schemas.microsoft.com/office/drawing/2014/main" id="{FE475312-6305-4CF2-B63C-55D89043DD25}"/>
                </a:ext>
              </a:extLst>
            </p:cNvPr>
            <p:cNvSpPr txBox="1">
              <a:spLocks noChangeArrowheads="1"/>
            </p:cNvSpPr>
            <p:nvPr/>
          </p:nvSpPr>
          <p:spPr bwMode="auto">
            <a:xfrm>
              <a:off x="1488" y="1680"/>
              <a:ext cx="348" cy="276"/>
            </a:xfrm>
            <a:prstGeom prst="rect">
              <a:avLst/>
            </a:prstGeom>
            <a:noFill/>
            <a:ln w="9525">
              <a:noFill/>
              <a:miter lim="800000"/>
              <a:headEnd/>
              <a:tailEnd/>
            </a:ln>
          </p:spPr>
          <p:txBody>
            <a:bodyPr/>
            <a:lstStyle/>
            <a:p>
              <a:pPr algn="just" eaLnBrk="0" hangingPunct="0"/>
              <a:r>
                <a:rPr lang="en-US" altLang="zh-CN" i="1">
                  <a:latin typeface="Times New Roman" pitchFamily="18" charset="0"/>
                  <a:cs typeface="Times New Roman" pitchFamily="18" charset="0"/>
                </a:rPr>
                <a:t>A</a:t>
              </a:r>
              <a:r>
                <a:rPr lang="en-US" altLang="zh-CN" baseline="-25000">
                  <a:latin typeface="Times New Roman" pitchFamily="18" charset="0"/>
                  <a:cs typeface="Times New Roman" pitchFamily="18" charset="0"/>
                </a:rPr>
                <a:t>4</a:t>
              </a:r>
            </a:p>
          </p:txBody>
        </p:sp>
      </p:grpSp>
      <p:sp>
        <p:nvSpPr>
          <p:cNvPr id="28" name="任意多边形 82">
            <a:extLst>
              <a:ext uri="{FF2B5EF4-FFF2-40B4-BE49-F238E27FC236}">
                <a16:creationId xmlns:a16="http://schemas.microsoft.com/office/drawing/2014/main" id="{5DF6E45C-FD81-45E6-98DE-C3D9DA474985}"/>
              </a:ext>
            </a:extLst>
          </p:cNvPr>
          <p:cNvSpPr/>
          <p:nvPr/>
        </p:nvSpPr>
        <p:spPr>
          <a:xfrm>
            <a:off x="1673421" y="1694670"/>
            <a:ext cx="3722146" cy="1301675"/>
          </a:xfrm>
          <a:custGeom>
            <a:avLst/>
            <a:gdLst>
              <a:gd name="connsiteX0" fmla="*/ 0 w 3722146"/>
              <a:gd name="connsiteY0" fmla="*/ 0 h 1301675"/>
              <a:gd name="connsiteX1" fmla="*/ 882127 w 3722146"/>
              <a:gd name="connsiteY1" fmla="*/ 505609 h 1301675"/>
              <a:gd name="connsiteX2" fmla="*/ 1688951 w 3722146"/>
              <a:gd name="connsiteY2" fmla="*/ 871369 h 1301675"/>
              <a:gd name="connsiteX3" fmla="*/ 2463501 w 3722146"/>
              <a:gd name="connsiteY3" fmla="*/ 1129553 h 1301675"/>
              <a:gd name="connsiteX4" fmla="*/ 3130476 w 3722146"/>
              <a:gd name="connsiteY4" fmla="*/ 1269402 h 1301675"/>
              <a:gd name="connsiteX5" fmla="*/ 3722146 w 3722146"/>
              <a:gd name="connsiteY5" fmla="*/ 1301675 h 13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146" h="1301675">
                <a:moveTo>
                  <a:pt x="0" y="0"/>
                </a:moveTo>
                <a:cubicBezTo>
                  <a:pt x="300317" y="180190"/>
                  <a:pt x="600635" y="360381"/>
                  <a:pt x="882127" y="505609"/>
                </a:cubicBezTo>
                <a:cubicBezTo>
                  <a:pt x="1163619" y="650837"/>
                  <a:pt x="1425389" y="767378"/>
                  <a:pt x="1688951" y="871369"/>
                </a:cubicBezTo>
                <a:cubicBezTo>
                  <a:pt x="1952513" y="975360"/>
                  <a:pt x="2223247" y="1063214"/>
                  <a:pt x="2463501" y="1129553"/>
                </a:cubicBezTo>
                <a:cubicBezTo>
                  <a:pt x="2703755" y="1195892"/>
                  <a:pt x="2920702" y="1240715"/>
                  <a:pt x="3130476" y="1269402"/>
                </a:cubicBezTo>
                <a:cubicBezTo>
                  <a:pt x="3340250" y="1298089"/>
                  <a:pt x="3722146" y="1301675"/>
                  <a:pt x="3722146" y="130167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83">
            <a:extLst>
              <a:ext uri="{FF2B5EF4-FFF2-40B4-BE49-F238E27FC236}">
                <a16:creationId xmlns:a16="http://schemas.microsoft.com/office/drawing/2014/main" id="{A3CE6535-5A04-4212-8377-94ABFB008C62}"/>
              </a:ext>
            </a:extLst>
          </p:cNvPr>
          <p:cNvSpPr/>
          <p:nvPr/>
        </p:nvSpPr>
        <p:spPr>
          <a:xfrm flipV="1">
            <a:off x="1660665" y="3066194"/>
            <a:ext cx="3722146" cy="1301675"/>
          </a:xfrm>
          <a:custGeom>
            <a:avLst/>
            <a:gdLst>
              <a:gd name="connsiteX0" fmla="*/ 0 w 3722146"/>
              <a:gd name="connsiteY0" fmla="*/ 0 h 1301675"/>
              <a:gd name="connsiteX1" fmla="*/ 882127 w 3722146"/>
              <a:gd name="connsiteY1" fmla="*/ 505609 h 1301675"/>
              <a:gd name="connsiteX2" fmla="*/ 1688951 w 3722146"/>
              <a:gd name="connsiteY2" fmla="*/ 871369 h 1301675"/>
              <a:gd name="connsiteX3" fmla="*/ 2463501 w 3722146"/>
              <a:gd name="connsiteY3" fmla="*/ 1129553 h 1301675"/>
              <a:gd name="connsiteX4" fmla="*/ 3130476 w 3722146"/>
              <a:gd name="connsiteY4" fmla="*/ 1269402 h 1301675"/>
              <a:gd name="connsiteX5" fmla="*/ 3722146 w 3722146"/>
              <a:gd name="connsiteY5" fmla="*/ 1301675 h 13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146" h="1301675">
                <a:moveTo>
                  <a:pt x="0" y="0"/>
                </a:moveTo>
                <a:cubicBezTo>
                  <a:pt x="300317" y="180190"/>
                  <a:pt x="600635" y="360381"/>
                  <a:pt x="882127" y="505609"/>
                </a:cubicBezTo>
                <a:cubicBezTo>
                  <a:pt x="1163619" y="650837"/>
                  <a:pt x="1425389" y="767378"/>
                  <a:pt x="1688951" y="871369"/>
                </a:cubicBezTo>
                <a:cubicBezTo>
                  <a:pt x="1952513" y="975360"/>
                  <a:pt x="2223247" y="1063214"/>
                  <a:pt x="2463501" y="1129553"/>
                </a:cubicBezTo>
                <a:cubicBezTo>
                  <a:pt x="2703755" y="1195892"/>
                  <a:pt x="2920702" y="1240715"/>
                  <a:pt x="3130476" y="1269402"/>
                </a:cubicBezTo>
                <a:cubicBezTo>
                  <a:pt x="3340250" y="1298089"/>
                  <a:pt x="3722146" y="1301675"/>
                  <a:pt x="3722146" y="130167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Line 7">
            <a:extLst>
              <a:ext uri="{FF2B5EF4-FFF2-40B4-BE49-F238E27FC236}">
                <a16:creationId xmlns:a16="http://schemas.microsoft.com/office/drawing/2014/main" id="{6B9E4629-E771-4436-953F-76FEEC16E820}"/>
              </a:ext>
            </a:extLst>
          </p:cNvPr>
          <p:cNvSpPr>
            <a:spLocks noChangeShapeType="1"/>
          </p:cNvSpPr>
          <p:nvPr/>
        </p:nvSpPr>
        <p:spPr bwMode="auto">
          <a:xfrm>
            <a:off x="6326467" y="3033596"/>
            <a:ext cx="4276725" cy="0"/>
          </a:xfrm>
          <a:prstGeom prst="line">
            <a:avLst/>
          </a:prstGeom>
          <a:noFill/>
          <a:ln w="9525">
            <a:solidFill>
              <a:srgbClr val="000000"/>
            </a:solidFill>
            <a:round/>
            <a:headEnd/>
            <a:tailEnd/>
          </a:ln>
        </p:spPr>
        <p:txBody>
          <a:bodyPr/>
          <a:lstStyle/>
          <a:p>
            <a:endParaRPr lang="zh-CN" altLang="en-US">
              <a:latin typeface="Times New Roman" pitchFamily="18" charset="0"/>
              <a:cs typeface="Times New Roman" pitchFamily="18" charset="0"/>
            </a:endParaRPr>
          </a:p>
        </p:txBody>
      </p:sp>
      <p:sp>
        <p:nvSpPr>
          <p:cNvPr id="31" name="Line 9">
            <a:extLst>
              <a:ext uri="{FF2B5EF4-FFF2-40B4-BE49-F238E27FC236}">
                <a16:creationId xmlns:a16="http://schemas.microsoft.com/office/drawing/2014/main" id="{305D2646-C31D-4302-91EE-94460F07F85A}"/>
              </a:ext>
            </a:extLst>
          </p:cNvPr>
          <p:cNvSpPr>
            <a:spLocks noChangeShapeType="1"/>
          </p:cNvSpPr>
          <p:nvPr/>
        </p:nvSpPr>
        <p:spPr bwMode="auto">
          <a:xfrm flipV="1">
            <a:off x="6831291" y="1766772"/>
            <a:ext cx="0" cy="2543175"/>
          </a:xfrm>
          <a:prstGeom prst="line">
            <a:avLst/>
          </a:prstGeom>
          <a:noFill/>
          <a:ln w="28575">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32" name="Line 10">
            <a:extLst>
              <a:ext uri="{FF2B5EF4-FFF2-40B4-BE49-F238E27FC236}">
                <a16:creationId xmlns:a16="http://schemas.microsoft.com/office/drawing/2014/main" id="{24C82A5A-A3BA-4524-AFC2-057B447F75D1}"/>
              </a:ext>
            </a:extLst>
          </p:cNvPr>
          <p:cNvSpPr>
            <a:spLocks noChangeShapeType="1"/>
          </p:cNvSpPr>
          <p:nvPr/>
        </p:nvSpPr>
        <p:spPr bwMode="auto">
          <a:xfrm flipH="1">
            <a:off x="6955116" y="1814347"/>
            <a:ext cx="0" cy="2343150"/>
          </a:xfrm>
          <a:prstGeom prst="line">
            <a:avLst/>
          </a:prstGeom>
          <a:noFill/>
          <a:ln w="28575">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33" name="Line 11">
            <a:extLst>
              <a:ext uri="{FF2B5EF4-FFF2-40B4-BE49-F238E27FC236}">
                <a16:creationId xmlns:a16="http://schemas.microsoft.com/office/drawing/2014/main" id="{89BEDBC7-01DC-404D-9E29-72EF07E78AA7}"/>
              </a:ext>
            </a:extLst>
          </p:cNvPr>
          <p:cNvSpPr>
            <a:spLocks noChangeShapeType="1"/>
          </p:cNvSpPr>
          <p:nvPr/>
        </p:nvSpPr>
        <p:spPr bwMode="auto">
          <a:xfrm flipV="1">
            <a:off x="7097991" y="1947747"/>
            <a:ext cx="0" cy="2200275"/>
          </a:xfrm>
          <a:prstGeom prst="line">
            <a:avLst/>
          </a:prstGeom>
          <a:noFill/>
          <a:ln w="28575">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34" name="Line 12">
            <a:extLst>
              <a:ext uri="{FF2B5EF4-FFF2-40B4-BE49-F238E27FC236}">
                <a16:creationId xmlns:a16="http://schemas.microsoft.com/office/drawing/2014/main" id="{4EA4AA00-4174-42B4-892B-6B45E3525AFC}"/>
              </a:ext>
            </a:extLst>
          </p:cNvPr>
          <p:cNvSpPr>
            <a:spLocks noChangeShapeType="1"/>
          </p:cNvSpPr>
          <p:nvPr/>
        </p:nvSpPr>
        <p:spPr bwMode="auto">
          <a:xfrm>
            <a:off x="7270726" y="1998799"/>
            <a:ext cx="0" cy="2038350"/>
          </a:xfrm>
          <a:prstGeom prst="line">
            <a:avLst/>
          </a:prstGeom>
          <a:noFill/>
          <a:ln w="28575">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35" name="Line 13">
            <a:extLst>
              <a:ext uri="{FF2B5EF4-FFF2-40B4-BE49-F238E27FC236}">
                <a16:creationId xmlns:a16="http://schemas.microsoft.com/office/drawing/2014/main" id="{FEA6EAD5-1FBF-4E7B-8AEB-FDDA6EEA9156}"/>
              </a:ext>
            </a:extLst>
          </p:cNvPr>
          <p:cNvSpPr>
            <a:spLocks noChangeShapeType="1"/>
          </p:cNvSpPr>
          <p:nvPr/>
        </p:nvSpPr>
        <p:spPr bwMode="auto">
          <a:xfrm>
            <a:off x="7755216" y="2957396"/>
            <a:ext cx="647700" cy="0"/>
          </a:xfrm>
          <a:prstGeom prst="line">
            <a:avLst/>
          </a:prstGeom>
          <a:noFill/>
          <a:ln w="57150">
            <a:solidFill>
              <a:srgbClr val="FF0000"/>
            </a:solidFill>
            <a:prstDash val="sysDot"/>
            <a:round/>
            <a:headEnd/>
            <a:tailEnd/>
          </a:ln>
        </p:spPr>
        <p:txBody>
          <a:bodyPr/>
          <a:lstStyle/>
          <a:p>
            <a:endParaRPr lang="zh-CN" altLang="en-US">
              <a:latin typeface="Times New Roman" pitchFamily="18" charset="0"/>
              <a:cs typeface="Times New Roman" pitchFamily="18" charset="0"/>
            </a:endParaRPr>
          </a:p>
        </p:txBody>
      </p:sp>
      <p:sp>
        <p:nvSpPr>
          <p:cNvPr id="36" name="Line 14">
            <a:extLst>
              <a:ext uri="{FF2B5EF4-FFF2-40B4-BE49-F238E27FC236}">
                <a16:creationId xmlns:a16="http://schemas.microsoft.com/office/drawing/2014/main" id="{ECD401CD-553A-4589-8FD5-C1D212849573}"/>
              </a:ext>
            </a:extLst>
          </p:cNvPr>
          <p:cNvSpPr>
            <a:spLocks noChangeShapeType="1"/>
          </p:cNvSpPr>
          <p:nvPr/>
        </p:nvSpPr>
        <p:spPr bwMode="auto">
          <a:xfrm>
            <a:off x="9431616" y="2909771"/>
            <a:ext cx="0" cy="266700"/>
          </a:xfrm>
          <a:prstGeom prst="line">
            <a:avLst/>
          </a:prstGeom>
          <a:noFill/>
          <a:ln w="19050">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37" name="Line 15">
            <a:extLst>
              <a:ext uri="{FF2B5EF4-FFF2-40B4-BE49-F238E27FC236}">
                <a16:creationId xmlns:a16="http://schemas.microsoft.com/office/drawing/2014/main" id="{21528EF8-81B0-4CEB-BFAB-A43B42DAB490}"/>
              </a:ext>
            </a:extLst>
          </p:cNvPr>
          <p:cNvSpPr>
            <a:spLocks noChangeShapeType="1"/>
          </p:cNvSpPr>
          <p:nvPr/>
        </p:nvSpPr>
        <p:spPr bwMode="auto">
          <a:xfrm flipH="1" flipV="1">
            <a:off x="9536391" y="2919296"/>
            <a:ext cx="0" cy="228600"/>
          </a:xfrm>
          <a:prstGeom prst="line">
            <a:avLst/>
          </a:prstGeom>
          <a:noFill/>
          <a:ln w="9525">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38" name="Line 16">
            <a:extLst>
              <a:ext uri="{FF2B5EF4-FFF2-40B4-BE49-F238E27FC236}">
                <a16:creationId xmlns:a16="http://schemas.microsoft.com/office/drawing/2014/main" id="{48548F04-C25B-4162-BC9E-CF45556881F1}"/>
              </a:ext>
            </a:extLst>
          </p:cNvPr>
          <p:cNvSpPr>
            <a:spLocks noChangeShapeType="1"/>
          </p:cNvSpPr>
          <p:nvPr/>
        </p:nvSpPr>
        <p:spPr bwMode="auto">
          <a:xfrm flipH="1">
            <a:off x="9622116" y="2947872"/>
            <a:ext cx="0" cy="161925"/>
          </a:xfrm>
          <a:prstGeom prst="line">
            <a:avLst/>
          </a:prstGeom>
          <a:noFill/>
          <a:ln w="9525">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39" name="Line 17">
            <a:extLst>
              <a:ext uri="{FF2B5EF4-FFF2-40B4-BE49-F238E27FC236}">
                <a16:creationId xmlns:a16="http://schemas.microsoft.com/office/drawing/2014/main" id="{22F97422-ADB7-4FAF-A60A-C7FFE457C334}"/>
              </a:ext>
            </a:extLst>
          </p:cNvPr>
          <p:cNvSpPr>
            <a:spLocks noChangeShapeType="1"/>
          </p:cNvSpPr>
          <p:nvPr/>
        </p:nvSpPr>
        <p:spPr bwMode="auto">
          <a:xfrm flipV="1">
            <a:off x="9736416" y="2976447"/>
            <a:ext cx="0" cy="142875"/>
          </a:xfrm>
          <a:prstGeom prst="line">
            <a:avLst/>
          </a:prstGeom>
          <a:noFill/>
          <a:ln w="9525">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40" name="Line 18">
            <a:extLst>
              <a:ext uri="{FF2B5EF4-FFF2-40B4-BE49-F238E27FC236}">
                <a16:creationId xmlns:a16="http://schemas.microsoft.com/office/drawing/2014/main" id="{1CB7086B-2881-47B2-9015-AF875D5015AD}"/>
              </a:ext>
            </a:extLst>
          </p:cNvPr>
          <p:cNvSpPr>
            <a:spLocks noChangeShapeType="1"/>
          </p:cNvSpPr>
          <p:nvPr/>
        </p:nvSpPr>
        <p:spPr bwMode="auto">
          <a:xfrm>
            <a:off x="9860241" y="2966922"/>
            <a:ext cx="0" cy="123825"/>
          </a:xfrm>
          <a:prstGeom prst="line">
            <a:avLst/>
          </a:prstGeom>
          <a:noFill/>
          <a:ln w="9525">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41" name="Line 19">
            <a:extLst>
              <a:ext uri="{FF2B5EF4-FFF2-40B4-BE49-F238E27FC236}">
                <a16:creationId xmlns:a16="http://schemas.microsoft.com/office/drawing/2014/main" id="{E2C0FC0C-C94F-449D-A280-BD22BC131C8A}"/>
              </a:ext>
            </a:extLst>
          </p:cNvPr>
          <p:cNvSpPr>
            <a:spLocks noChangeShapeType="1"/>
          </p:cNvSpPr>
          <p:nvPr/>
        </p:nvSpPr>
        <p:spPr bwMode="auto">
          <a:xfrm flipH="1">
            <a:off x="9976128" y="2970096"/>
            <a:ext cx="0" cy="114300"/>
          </a:xfrm>
          <a:prstGeom prst="line">
            <a:avLst/>
          </a:prstGeom>
          <a:noFill/>
          <a:ln w="9525">
            <a:solidFill>
              <a:srgbClr val="FF0000"/>
            </a:solidFill>
            <a:round/>
            <a:headEnd type="triangle" w="med" len="med"/>
            <a:tailEnd type="none" w="med" len="med"/>
          </a:ln>
        </p:spPr>
        <p:txBody>
          <a:bodyPr/>
          <a:lstStyle/>
          <a:p>
            <a:endParaRPr lang="zh-CN" altLang="en-US">
              <a:latin typeface="Times New Roman" pitchFamily="18" charset="0"/>
              <a:cs typeface="Times New Roman" pitchFamily="18" charset="0"/>
            </a:endParaRPr>
          </a:p>
        </p:txBody>
      </p:sp>
      <p:sp>
        <p:nvSpPr>
          <p:cNvPr id="42" name="Line 20">
            <a:extLst>
              <a:ext uri="{FF2B5EF4-FFF2-40B4-BE49-F238E27FC236}">
                <a16:creationId xmlns:a16="http://schemas.microsoft.com/office/drawing/2014/main" id="{156668E2-6631-487B-83EE-73C70487D5B0}"/>
              </a:ext>
            </a:extLst>
          </p:cNvPr>
          <p:cNvSpPr>
            <a:spLocks noChangeShapeType="1"/>
          </p:cNvSpPr>
          <p:nvPr/>
        </p:nvSpPr>
        <p:spPr bwMode="auto">
          <a:xfrm>
            <a:off x="10050741" y="2995497"/>
            <a:ext cx="0" cy="66675"/>
          </a:xfrm>
          <a:prstGeom prst="line">
            <a:avLst/>
          </a:prstGeom>
          <a:noFill/>
          <a:ln w="9525">
            <a:solidFill>
              <a:schemeClr val="accent5">
                <a:lumMod val="75000"/>
              </a:schemeClr>
            </a:solidFill>
            <a:round/>
            <a:headEnd/>
            <a:tailEnd/>
          </a:ln>
        </p:spPr>
        <p:txBody>
          <a:bodyPr/>
          <a:lstStyle/>
          <a:p>
            <a:endParaRPr lang="zh-CN" altLang="en-US">
              <a:latin typeface="Times New Roman" pitchFamily="18" charset="0"/>
              <a:cs typeface="Times New Roman" pitchFamily="18" charset="0"/>
            </a:endParaRPr>
          </a:p>
        </p:txBody>
      </p:sp>
      <p:sp>
        <p:nvSpPr>
          <p:cNvPr id="43" name="Line 21">
            <a:extLst>
              <a:ext uri="{FF2B5EF4-FFF2-40B4-BE49-F238E27FC236}">
                <a16:creationId xmlns:a16="http://schemas.microsoft.com/office/drawing/2014/main" id="{CAB27989-EE06-43BD-BB2B-B2CE8379C141}"/>
              </a:ext>
            </a:extLst>
          </p:cNvPr>
          <p:cNvSpPr>
            <a:spLocks noChangeShapeType="1"/>
          </p:cNvSpPr>
          <p:nvPr/>
        </p:nvSpPr>
        <p:spPr bwMode="auto">
          <a:xfrm>
            <a:off x="10142816" y="3008196"/>
            <a:ext cx="0" cy="50800"/>
          </a:xfrm>
          <a:prstGeom prst="line">
            <a:avLst/>
          </a:prstGeom>
          <a:noFill/>
          <a:ln w="9525">
            <a:solidFill>
              <a:srgbClr val="FF0000"/>
            </a:solidFill>
            <a:round/>
            <a:headEnd/>
            <a:tailEnd/>
          </a:ln>
        </p:spPr>
        <p:txBody>
          <a:bodyPr/>
          <a:lstStyle/>
          <a:p>
            <a:endParaRPr lang="zh-CN" altLang="en-US">
              <a:latin typeface="Times New Roman" pitchFamily="18" charset="0"/>
              <a:cs typeface="Times New Roman" pitchFamily="18" charset="0"/>
            </a:endParaRPr>
          </a:p>
        </p:txBody>
      </p:sp>
      <p:sp>
        <p:nvSpPr>
          <p:cNvPr id="44" name="Line 22">
            <a:extLst>
              <a:ext uri="{FF2B5EF4-FFF2-40B4-BE49-F238E27FC236}">
                <a16:creationId xmlns:a16="http://schemas.microsoft.com/office/drawing/2014/main" id="{E604E417-27F2-4242-84F8-2506B633C37A}"/>
              </a:ext>
            </a:extLst>
          </p:cNvPr>
          <p:cNvSpPr>
            <a:spLocks noChangeShapeType="1"/>
          </p:cNvSpPr>
          <p:nvPr/>
        </p:nvSpPr>
        <p:spPr bwMode="auto">
          <a:xfrm>
            <a:off x="6821767" y="4328996"/>
            <a:ext cx="2257425" cy="0"/>
          </a:xfrm>
          <a:prstGeom prst="line">
            <a:avLst/>
          </a:prstGeom>
          <a:noFill/>
          <a:ln w="19050">
            <a:solidFill>
              <a:srgbClr val="000000"/>
            </a:solidFill>
            <a:round/>
            <a:headEnd/>
            <a:tailEnd/>
          </a:ln>
        </p:spPr>
        <p:txBody>
          <a:bodyPr/>
          <a:lstStyle/>
          <a:p>
            <a:endParaRPr lang="zh-CN" altLang="en-US">
              <a:latin typeface="Times New Roman" pitchFamily="18" charset="0"/>
              <a:cs typeface="Times New Roman" pitchFamily="18" charset="0"/>
            </a:endParaRPr>
          </a:p>
        </p:txBody>
      </p:sp>
      <p:sp>
        <p:nvSpPr>
          <p:cNvPr id="45" name="Line 23">
            <a:extLst>
              <a:ext uri="{FF2B5EF4-FFF2-40B4-BE49-F238E27FC236}">
                <a16:creationId xmlns:a16="http://schemas.microsoft.com/office/drawing/2014/main" id="{FE857AC7-CD5F-44FF-854F-040018AF6AEF}"/>
              </a:ext>
            </a:extLst>
          </p:cNvPr>
          <p:cNvSpPr>
            <a:spLocks noChangeShapeType="1"/>
          </p:cNvSpPr>
          <p:nvPr/>
        </p:nvSpPr>
        <p:spPr bwMode="auto">
          <a:xfrm>
            <a:off x="9060141" y="4328996"/>
            <a:ext cx="1009650" cy="0"/>
          </a:xfrm>
          <a:prstGeom prst="line">
            <a:avLst/>
          </a:prstGeom>
          <a:noFill/>
          <a:ln w="19050">
            <a:solidFill>
              <a:srgbClr val="000000"/>
            </a:solidFill>
            <a:prstDash val="dash"/>
            <a:round/>
            <a:headEnd/>
            <a:tailEnd/>
          </a:ln>
        </p:spPr>
        <p:txBody>
          <a:bodyPr/>
          <a:lstStyle/>
          <a:p>
            <a:endParaRPr lang="zh-CN" altLang="en-US">
              <a:latin typeface="Times New Roman" pitchFamily="18" charset="0"/>
              <a:cs typeface="Times New Roman" pitchFamily="18" charset="0"/>
            </a:endParaRPr>
          </a:p>
        </p:txBody>
      </p:sp>
      <p:sp>
        <p:nvSpPr>
          <p:cNvPr id="46" name="Line 24">
            <a:extLst>
              <a:ext uri="{FF2B5EF4-FFF2-40B4-BE49-F238E27FC236}">
                <a16:creationId xmlns:a16="http://schemas.microsoft.com/office/drawing/2014/main" id="{86066ED1-9E07-4CD0-B032-5EF809215D49}"/>
              </a:ext>
            </a:extLst>
          </p:cNvPr>
          <p:cNvSpPr>
            <a:spLocks noChangeShapeType="1"/>
          </p:cNvSpPr>
          <p:nvPr/>
        </p:nvSpPr>
        <p:spPr bwMode="auto">
          <a:xfrm>
            <a:off x="10012642" y="4328996"/>
            <a:ext cx="600075" cy="0"/>
          </a:xfrm>
          <a:prstGeom prst="line">
            <a:avLst/>
          </a:prstGeom>
          <a:noFill/>
          <a:ln w="19050">
            <a:solidFill>
              <a:srgbClr val="000000"/>
            </a:solidFill>
            <a:round/>
            <a:headEnd/>
            <a:tailEnd/>
          </a:ln>
        </p:spPr>
        <p:txBody>
          <a:bodyPr/>
          <a:lstStyle/>
          <a:p>
            <a:endParaRPr lang="zh-CN" altLang="en-US">
              <a:latin typeface="Times New Roman" pitchFamily="18" charset="0"/>
              <a:cs typeface="Times New Roman" pitchFamily="18" charset="0"/>
            </a:endParaRPr>
          </a:p>
        </p:txBody>
      </p:sp>
      <p:sp>
        <p:nvSpPr>
          <p:cNvPr id="47" name="Line 25">
            <a:extLst>
              <a:ext uri="{FF2B5EF4-FFF2-40B4-BE49-F238E27FC236}">
                <a16:creationId xmlns:a16="http://schemas.microsoft.com/office/drawing/2014/main" id="{86FAB8F3-3B0B-4492-8ECF-8C08938B7879}"/>
              </a:ext>
            </a:extLst>
          </p:cNvPr>
          <p:cNvSpPr>
            <a:spLocks noChangeShapeType="1"/>
          </p:cNvSpPr>
          <p:nvPr/>
        </p:nvSpPr>
        <p:spPr bwMode="auto">
          <a:xfrm flipV="1">
            <a:off x="10593666" y="3024072"/>
            <a:ext cx="0" cy="1304925"/>
          </a:xfrm>
          <a:prstGeom prst="line">
            <a:avLst/>
          </a:prstGeom>
          <a:noFill/>
          <a:ln w="28575">
            <a:solidFill>
              <a:srgbClr val="0000FF"/>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48" name="Text Box 26">
            <a:extLst>
              <a:ext uri="{FF2B5EF4-FFF2-40B4-BE49-F238E27FC236}">
                <a16:creationId xmlns:a16="http://schemas.microsoft.com/office/drawing/2014/main" id="{CA73339B-4CFD-46DB-9CCB-49883A1E649F}"/>
              </a:ext>
            </a:extLst>
          </p:cNvPr>
          <p:cNvSpPr txBox="1">
            <a:spLocks noChangeArrowheads="1"/>
          </p:cNvSpPr>
          <p:nvPr/>
        </p:nvSpPr>
        <p:spPr bwMode="auto">
          <a:xfrm>
            <a:off x="10222191" y="3462221"/>
            <a:ext cx="552450" cy="438150"/>
          </a:xfrm>
          <a:prstGeom prst="rect">
            <a:avLst/>
          </a:prstGeom>
          <a:noFill/>
          <a:ln w="9525">
            <a:noFill/>
            <a:miter lim="800000"/>
            <a:headEnd/>
            <a:tailEnd/>
          </a:ln>
        </p:spPr>
        <p:txBody>
          <a:bodyPr/>
          <a:lstStyle/>
          <a:p>
            <a:pPr algn="just" eaLnBrk="0" hangingPunct="0"/>
            <a:r>
              <a:rPr lang="en-US" altLang="zh-CN" i="1" dirty="0" err="1">
                <a:latin typeface="Times New Roman" pitchFamily="18" charset="0"/>
                <a:cs typeface="Times New Roman" pitchFamily="18" charset="0"/>
              </a:rPr>
              <a:t>A</a:t>
            </a:r>
            <a:r>
              <a:rPr lang="en-US" altLang="zh-CN" i="1" baseline="-25000" dirty="0" err="1">
                <a:latin typeface="Times New Roman" pitchFamily="18" charset="0"/>
                <a:cs typeface="Times New Roman" pitchFamily="18" charset="0"/>
              </a:rPr>
              <a:t>f</a:t>
            </a:r>
            <a:endParaRPr lang="en-US" altLang="zh-CN" i="1" baseline="-25000" dirty="0">
              <a:latin typeface="Times New Roman" pitchFamily="18" charset="0"/>
              <a:cs typeface="Times New Roman" pitchFamily="18" charset="0"/>
            </a:endParaRPr>
          </a:p>
        </p:txBody>
      </p:sp>
      <p:sp>
        <p:nvSpPr>
          <p:cNvPr id="49" name="Text Box 28">
            <a:extLst>
              <a:ext uri="{FF2B5EF4-FFF2-40B4-BE49-F238E27FC236}">
                <a16:creationId xmlns:a16="http://schemas.microsoft.com/office/drawing/2014/main" id="{7514D1B1-C284-4082-A55C-91CBD3AE9082}"/>
              </a:ext>
            </a:extLst>
          </p:cNvPr>
          <p:cNvSpPr txBox="1">
            <a:spLocks noChangeArrowheads="1"/>
          </p:cNvSpPr>
          <p:nvPr/>
        </p:nvSpPr>
        <p:spPr bwMode="auto">
          <a:xfrm>
            <a:off x="6480453" y="1747721"/>
            <a:ext cx="552450" cy="438150"/>
          </a:xfrm>
          <a:prstGeom prst="rect">
            <a:avLst/>
          </a:prstGeom>
          <a:noFill/>
          <a:ln w="9525">
            <a:noFill/>
            <a:miter lim="800000"/>
            <a:headEnd/>
            <a:tailEnd/>
          </a:ln>
        </p:spPr>
        <p:txBody>
          <a:bodyPr/>
          <a:lstStyle/>
          <a:p>
            <a:pPr algn="just" eaLnBrk="0" hangingPunct="0"/>
            <a:r>
              <a:rPr lang="en-US" altLang="zh-CN" i="1">
                <a:latin typeface="Times New Roman" pitchFamily="18" charset="0"/>
                <a:cs typeface="Times New Roman" pitchFamily="18" charset="0"/>
              </a:rPr>
              <a:t>A</a:t>
            </a:r>
            <a:r>
              <a:rPr lang="en-US" altLang="zh-CN" baseline="-25000">
                <a:latin typeface="Times New Roman" pitchFamily="18" charset="0"/>
                <a:cs typeface="Times New Roman" pitchFamily="18" charset="0"/>
              </a:rPr>
              <a:t>1</a:t>
            </a:r>
          </a:p>
        </p:txBody>
      </p:sp>
      <p:sp>
        <p:nvSpPr>
          <p:cNvPr id="50" name="Text Box 30">
            <a:extLst>
              <a:ext uri="{FF2B5EF4-FFF2-40B4-BE49-F238E27FC236}">
                <a16:creationId xmlns:a16="http://schemas.microsoft.com/office/drawing/2014/main" id="{0C4B13D9-6DCB-4899-848F-F034C7C52F7D}"/>
              </a:ext>
            </a:extLst>
          </p:cNvPr>
          <p:cNvSpPr txBox="1">
            <a:spLocks noChangeArrowheads="1"/>
          </p:cNvSpPr>
          <p:nvPr/>
        </p:nvSpPr>
        <p:spPr bwMode="auto">
          <a:xfrm>
            <a:off x="6967816" y="1547696"/>
            <a:ext cx="552450" cy="438150"/>
          </a:xfrm>
          <a:prstGeom prst="rect">
            <a:avLst/>
          </a:prstGeom>
          <a:noFill/>
          <a:ln w="9525">
            <a:noFill/>
            <a:miter lim="800000"/>
            <a:headEnd/>
            <a:tailEnd/>
          </a:ln>
        </p:spPr>
        <p:txBody>
          <a:bodyPr/>
          <a:lstStyle/>
          <a:p>
            <a:pPr algn="just" eaLnBrk="0" hangingPunct="0"/>
            <a:r>
              <a:rPr lang="en-US" altLang="zh-CN" i="1">
                <a:latin typeface="Times New Roman" pitchFamily="18" charset="0"/>
                <a:cs typeface="Times New Roman" pitchFamily="18" charset="0"/>
              </a:rPr>
              <a:t>A</a:t>
            </a:r>
            <a:r>
              <a:rPr lang="en-US" altLang="zh-CN" baseline="-25000">
                <a:latin typeface="Times New Roman" pitchFamily="18" charset="0"/>
                <a:cs typeface="Times New Roman" pitchFamily="18" charset="0"/>
              </a:rPr>
              <a:t>3</a:t>
            </a:r>
          </a:p>
        </p:txBody>
      </p:sp>
      <p:sp>
        <p:nvSpPr>
          <p:cNvPr id="51" name="Text Box 31">
            <a:extLst>
              <a:ext uri="{FF2B5EF4-FFF2-40B4-BE49-F238E27FC236}">
                <a16:creationId xmlns:a16="http://schemas.microsoft.com/office/drawing/2014/main" id="{291EE287-698F-4D62-B134-8CC2C43E7BDC}"/>
              </a:ext>
            </a:extLst>
          </p:cNvPr>
          <p:cNvSpPr txBox="1">
            <a:spLocks noChangeArrowheads="1"/>
          </p:cNvSpPr>
          <p:nvPr/>
        </p:nvSpPr>
        <p:spPr bwMode="auto">
          <a:xfrm>
            <a:off x="7120216" y="3986096"/>
            <a:ext cx="552450" cy="438150"/>
          </a:xfrm>
          <a:prstGeom prst="rect">
            <a:avLst/>
          </a:prstGeom>
          <a:noFill/>
          <a:ln w="9525">
            <a:noFill/>
            <a:miter lim="800000"/>
            <a:headEnd/>
            <a:tailEnd/>
          </a:ln>
        </p:spPr>
        <p:txBody>
          <a:bodyPr/>
          <a:lstStyle/>
          <a:p>
            <a:pPr algn="just" eaLnBrk="0" hangingPunct="0"/>
            <a:r>
              <a:rPr lang="en-US" altLang="zh-CN" i="1">
                <a:latin typeface="Times New Roman" pitchFamily="18" charset="0"/>
                <a:cs typeface="Times New Roman" pitchFamily="18" charset="0"/>
              </a:rPr>
              <a:t>A</a:t>
            </a:r>
            <a:r>
              <a:rPr lang="en-US" altLang="zh-CN" baseline="-25000">
                <a:latin typeface="Times New Roman" pitchFamily="18" charset="0"/>
                <a:cs typeface="Times New Roman" pitchFamily="18" charset="0"/>
              </a:rPr>
              <a:t>4</a:t>
            </a:r>
          </a:p>
        </p:txBody>
      </p:sp>
      <p:sp>
        <p:nvSpPr>
          <p:cNvPr id="52" name="Line 60">
            <a:extLst>
              <a:ext uri="{FF2B5EF4-FFF2-40B4-BE49-F238E27FC236}">
                <a16:creationId xmlns:a16="http://schemas.microsoft.com/office/drawing/2014/main" id="{925C6BBA-7928-4C12-B8E6-936EA42F61A0}"/>
              </a:ext>
            </a:extLst>
          </p:cNvPr>
          <p:cNvSpPr>
            <a:spLocks noChangeShapeType="1"/>
          </p:cNvSpPr>
          <p:nvPr/>
        </p:nvSpPr>
        <p:spPr bwMode="auto">
          <a:xfrm flipV="1">
            <a:off x="7428227" y="2154213"/>
            <a:ext cx="0" cy="1854200"/>
          </a:xfrm>
          <a:prstGeom prst="line">
            <a:avLst/>
          </a:prstGeom>
          <a:noFill/>
          <a:ln w="28575">
            <a:solidFill>
              <a:srgbClr val="FF3300"/>
            </a:solidFill>
            <a:round/>
            <a:headEnd/>
            <a:tailEnd type="triangle" w="med" len="med"/>
          </a:ln>
        </p:spPr>
        <p:txBody>
          <a:bodyPr/>
          <a:lstStyle/>
          <a:p>
            <a:endParaRPr lang="zh-CN" altLang="en-US"/>
          </a:p>
        </p:txBody>
      </p:sp>
      <p:sp>
        <p:nvSpPr>
          <p:cNvPr id="53" name="Line 63">
            <a:extLst>
              <a:ext uri="{FF2B5EF4-FFF2-40B4-BE49-F238E27FC236}">
                <a16:creationId xmlns:a16="http://schemas.microsoft.com/office/drawing/2014/main" id="{196D9D18-0581-410C-9874-7E3B6A6B3BD8}"/>
              </a:ext>
            </a:extLst>
          </p:cNvPr>
          <p:cNvSpPr>
            <a:spLocks noChangeShapeType="1"/>
          </p:cNvSpPr>
          <p:nvPr/>
        </p:nvSpPr>
        <p:spPr bwMode="auto">
          <a:xfrm flipH="1">
            <a:off x="7594184" y="2192215"/>
            <a:ext cx="4762" cy="1671638"/>
          </a:xfrm>
          <a:prstGeom prst="line">
            <a:avLst/>
          </a:prstGeom>
          <a:noFill/>
          <a:ln w="28575">
            <a:solidFill>
              <a:schemeClr val="accent5">
                <a:lumMod val="75000"/>
              </a:schemeClr>
            </a:solidFill>
            <a:round/>
            <a:headEnd/>
            <a:tailEnd type="triangle" w="med" len="med"/>
          </a:ln>
        </p:spPr>
        <p:txBody>
          <a:bodyPr/>
          <a:lstStyle/>
          <a:p>
            <a:endParaRPr lang="zh-CN" altLang="en-US"/>
          </a:p>
        </p:txBody>
      </p:sp>
      <p:sp>
        <p:nvSpPr>
          <p:cNvPr id="54" name="Rectangle 64">
            <a:extLst>
              <a:ext uri="{FF2B5EF4-FFF2-40B4-BE49-F238E27FC236}">
                <a16:creationId xmlns:a16="http://schemas.microsoft.com/office/drawing/2014/main" id="{439D1DB0-E721-40B0-8004-D56FBB6DB881}"/>
              </a:ext>
            </a:extLst>
          </p:cNvPr>
          <p:cNvSpPr>
            <a:spLocks noChangeArrowheads="1"/>
          </p:cNvSpPr>
          <p:nvPr/>
        </p:nvSpPr>
        <p:spPr bwMode="auto">
          <a:xfrm>
            <a:off x="6780764" y="1759950"/>
            <a:ext cx="106363" cy="2569046"/>
          </a:xfrm>
          <a:prstGeom prst="rect">
            <a:avLst/>
          </a:prstGeom>
          <a:solidFill>
            <a:schemeClr val="bg1"/>
          </a:solidFill>
          <a:ln w="9525">
            <a:noFill/>
            <a:miter lim="800000"/>
            <a:headEnd/>
            <a:tailEnd/>
          </a:ln>
        </p:spPr>
        <p:txBody>
          <a:bodyPr wrap="none" anchor="ctr"/>
          <a:lstStyle/>
          <a:p>
            <a:endParaRPr lang="zh-CN" altLang="en-US"/>
          </a:p>
        </p:txBody>
      </p:sp>
      <p:sp>
        <p:nvSpPr>
          <p:cNvPr id="55" name="Rectangle 66">
            <a:extLst>
              <a:ext uri="{FF2B5EF4-FFF2-40B4-BE49-F238E27FC236}">
                <a16:creationId xmlns:a16="http://schemas.microsoft.com/office/drawing/2014/main" id="{25FD131B-8EC6-467B-8D80-7E00A11FEA2C}"/>
              </a:ext>
            </a:extLst>
          </p:cNvPr>
          <p:cNvSpPr>
            <a:spLocks noChangeArrowheads="1"/>
          </p:cNvSpPr>
          <p:nvPr/>
        </p:nvSpPr>
        <p:spPr bwMode="auto">
          <a:xfrm>
            <a:off x="7053109" y="1824370"/>
            <a:ext cx="129030" cy="2357454"/>
          </a:xfrm>
          <a:prstGeom prst="rect">
            <a:avLst/>
          </a:prstGeom>
          <a:solidFill>
            <a:schemeClr val="bg1"/>
          </a:solidFill>
          <a:ln w="9525">
            <a:noFill/>
            <a:miter lim="800000"/>
            <a:headEnd/>
            <a:tailEnd/>
          </a:ln>
        </p:spPr>
        <p:txBody>
          <a:bodyPr wrap="none" anchor="ctr"/>
          <a:lstStyle/>
          <a:p>
            <a:endParaRPr lang="zh-CN" altLang="en-US"/>
          </a:p>
        </p:txBody>
      </p:sp>
      <p:sp>
        <p:nvSpPr>
          <p:cNvPr id="56" name="Rectangle 67">
            <a:extLst>
              <a:ext uri="{FF2B5EF4-FFF2-40B4-BE49-F238E27FC236}">
                <a16:creationId xmlns:a16="http://schemas.microsoft.com/office/drawing/2014/main" id="{2572A1C7-5419-4EDF-9A99-DB06CC1E2D6A}"/>
              </a:ext>
            </a:extLst>
          </p:cNvPr>
          <p:cNvSpPr>
            <a:spLocks noChangeArrowheads="1"/>
          </p:cNvSpPr>
          <p:nvPr/>
        </p:nvSpPr>
        <p:spPr bwMode="auto">
          <a:xfrm>
            <a:off x="7362342" y="2097060"/>
            <a:ext cx="143672" cy="1958478"/>
          </a:xfrm>
          <a:prstGeom prst="rect">
            <a:avLst/>
          </a:prstGeom>
          <a:solidFill>
            <a:schemeClr val="bg1"/>
          </a:solidFill>
          <a:ln w="9525">
            <a:noFill/>
            <a:miter lim="800000"/>
            <a:headEnd/>
            <a:tailEnd/>
          </a:ln>
        </p:spPr>
        <p:txBody>
          <a:bodyPr wrap="none" anchor="ctr"/>
          <a:lstStyle/>
          <a:p>
            <a:endParaRPr lang="zh-CN" altLang="en-US"/>
          </a:p>
        </p:txBody>
      </p:sp>
      <p:sp>
        <p:nvSpPr>
          <p:cNvPr id="57" name="Rectangle 68">
            <a:extLst>
              <a:ext uri="{FF2B5EF4-FFF2-40B4-BE49-F238E27FC236}">
                <a16:creationId xmlns:a16="http://schemas.microsoft.com/office/drawing/2014/main" id="{7F85BA10-9880-4324-A883-B7D8918B2EC5}"/>
              </a:ext>
            </a:extLst>
          </p:cNvPr>
          <p:cNvSpPr>
            <a:spLocks noChangeArrowheads="1"/>
          </p:cNvSpPr>
          <p:nvPr/>
        </p:nvSpPr>
        <p:spPr bwMode="auto">
          <a:xfrm>
            <a:off x="9494422" y="2804030"/>
            <a:ext cx="105543" cy="405661"/>
          </a:xfrm>
          <a:prstGeom prst="rect">
            <a:avLst/>
          </a:prstGeom>
          <a:solidFill>
            <a:schemeClr val="bg1"/>
          </a:solidFill>
          <a:ln w="9525">
            <a:noFill/>
            <a:miter lim="800000"/>
            <a:headEnd/>
            <a:tailEnd/>
          </a:ln>
        </p:spPr>
        <p:txBody>
          <a:bodyPr wrap="none" anchor="ctr"/>
          <a:lstStyle/>
          <a:p>
            <a:endParaRPr lang="zh-CN" altLang="en-US"/>
          </a:p>
        </p:txBody>
      </p:sp>
      <p:sp>
        <p:nvSpPr>
          <p:cNvPr id="58" name="Rectangle 69">
            <a:extLst>
              <a:ext uri="{FF2B5EF4-FFF2-40B4-BE49-F238E27FC236}">
                <a16:creationId xmlns:a16="http://schemas.microsoft.com/office/drawing/2014/main" id="{3491A47D-EB4C-44D2-8A89-1F41987266B2}"/>
              </a:ext>
            </a:extLst>
          </p:cNvPr>
          <p:cNvSpPr>
            <a:spLocks noChangeArrowheads="1"/>
          </p:cNvSpPr>
          <p:nvPr/>
        </p:nvSpPr>
        <p:spPr bwMode="auto">
          <a:xfrm>
            <a:off x="9700368" y="2764128"/>
            <a:ext cx="88282" cy="535339"/>
          </a:xfrm>
          <a:prstGeom prst="rect">
            <a:avLst/>
          </a:prstGeom>
          <a:solidFill>
            <a:schemeClr val="bg1"/>
          </a:solidFill>
          <a:ln w="9525">
            <a:noFill/>
            <a:miter lim="800000"/>
            <a:headEnd/>
            <a:tailEnd/>
          </a:ln>
        </p:spPr>
        <p:txBody>
          <a:bodyPr wrap="none" anchor="ctr"/>
          <a:lstStyle/>
          <a:p>
            <a:endParaRPr lang="zh-CN" altLang="en-US"/>
          </a:p>
        </p:txBody>
      </p:sp>
      <p:sp>
        <p:nvSpPr>
          <p:cNvPr id="59" name="Rectangle 70">
            <a:extLst>
              <a:ext uri="{FF2B5EF4-FFF2-40B4-BE49-F238E27FC236}">
                <a16:creationId xmlns:a16="http://schemas.microsoft.com/office/drawing/2014/main" id="{C7689ED5-02F1-40C8-8411-A9EE28B5A861}"/>
              </a:ext>
            </a:extLst>
          </p:cNvPr>
          <p:cNvSpPr>
            <a:spLocks noChangeArrowheads="1"/>
          </p:cNvSpPr>
          <p:nvPr/>
        </p:nvSpPr>
        <p:spPr bwMode="auto">
          <a:xfrm>
            <a:off x="9929304" y="2899930"/>
            <a:ext cx="106363" cy="246056"/>
          </a:xfrm>
          <a:prstGeom prst="rect">
            <a:avLst/>
          </a:prstGeom>
          <a:solidFill>
            <a:schemeClr val="bg1"/>
          </a:solidFill>
          <a:ln w="9525">
            <a:noFill/>
            <a:miter lim="800000"/>
            <a:headEnd/>
            <a:tailEnd/>
          </a:ln>
        </p:spPr>
        <p:txBody>
          <a:bodyPr wrap="none" anchor="ctr"/>
          <a:lstStyle/>
          <a:p>
            <a:endParaRPr lang="zh-CN" altLang="en-US"/>
          </a:p>
        </p:txBody>
      </p:sp>
      <p:sp>
        <p:nvSpPr>
          <p:cNvPr id="60" name="Rectangle 71">
            <a:extLst>
              <a:ext uri="{FF2B5EF4-FFF2-40B4-BE49-F238E27FC236}">
                <a16:creationId xmlns:a16="http://schemas.microsoft.com/office/drawing/2014/main" id="{90D3B095-D3A3-4F9E-BC6D-C3E88FE7A6C8}"/>
              </a:ext>
            </a:extLst>
          </p:cNvPr>
          <p:cNvSpPr>
            <a:spLocks noChangeArrowheads="1"/>
          </p:cNvSpPr>
          <p:nvPr/>
        </p:nvSpPr>
        <p:spPr bwMode="auto">
          <a:xfrm>
            <a:off x="10103946" y="2938085"/>
            <a:ext cx="106362" cy="226106"/>
          </a:xfrm>
          <a:prstGeom prst="rect">
            <a:avLst/>
          </a:prstGeom>
          <a:solidFill>
            <a:schemeClr val="bg1"/>
          </a:solidFill>
          <a:ln w="9525">
            <a:noFill/>
            <a:miter lim="800000"/>
            <a:headEnd/>
            <a:tailEnd/>
          </a:ln>
        </p:spPr>
        <p:txBody>
          <a:bodyPr wrap="none" anchor="ctr"/>
          <a:lstStyle/>
          <a:p>
            <a:endParaRPr lang="zh-CN" altLang="en-US"/>
          </a:p>
        </p:txBody>
      </p:sp>
      <p:sp>
        <p:nvSpPr>
          <p:cNvPr id="61" name="任意多边形 1">
            <a:extLst>
              <a:ext uri="{FF2B5EF4-FFF2-40B4-BE49-F238E27FC236}">
                <a16:creationId xmlns:a16="http://schemas.microsoft.com/office/drawing/2014/main" id="{ECC1AFB1-A116-455B-9893-7C8935017147}"/>
              </a:ext>
            </a:extLst>
          </p:cNvPr>
          <p:cNvSpPr/>
          <p:nvPr/>
        </p:nvSpPr>
        <p:spPr>
          <a:xfrm>
            <a:off x="6796435" y="1694670"/>
            <a:ext cx="3722146" cy="1301675"/>
          </a:xfrm>
          <a:custGeom>
            <a:avLst/>
            <a:gdLst>
              <a:gd name="connsiteX0" fmla="*/ 0 w 3722146"/>
              <a:gd name="connsiteY0" fmla="*/ 0 h 1301675"/>
              <a:gd name="connsiteX1" fmla="*/ 882127 w 3722146"/>
              <a:gd name="connsiteY1" fmla="*/ 505609 h 1301675"/>
              <a:gd name="connsiteX2" fmla="*/ 1688951 w 3722146"/>
              <a:gd name="connsiteY2" fmla="*/ 871369 h 1301675"/>
              <a:gd name="connsiteX3" fmla="*/ 2463501 w 3722146"/>
              <a:gd name="connsiteY3" fmla="*/ 1129553 h 1301675"/>
              <a:gd name="connsiteX4" fmla="*/ 3130476 w 3722146"/>
              <a:gd name="connsiteY4" fmla="*/ 1269402 h 1301675"/>
              <a:gd name="connsiteX5" fmla="*/ 3722146 w 3722146"/>
              <a:gd name="connsiteY5" fmla="*/ 1301675 h 13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146" h="1301675">
                <a:moveTo>
                  <a:pt x="0" y="0"/>
                </a:moveTo>
                <a:cubicBezTo>
                  <a:pt x="300317" y="180190"/>
                  <a:pt x="600635" y="360381"/>
                  <a:pt x="882127" y="505609"/>
                </a:cubicBezTo>
                <a:cubicBezTo>
                  <a:pt x="1163619" y="650837"/>
                  <a:pt x="1425389" y="767378"/>
                  <a:pt x="1688951" y="871369"/>
                </a:cubicBezTo>
                <a:cubicBezTo>
                  <a:pt x="1952513" y="975360"/>
                  <a:pt x="2223247" y="1063214"/>
                  <a:pt x="2463501" y="1129553"/>
                </a:cubicBezTo>
                <a:cubicBezTo>
                  <a:pt x="2703755" y="1195892"/>
                  <a:pt x="2920702" y="1240715"/>
                  <a:pt x="3130476" y="1269402"/>
                </a:cubicBezTo>
                <a:cubicBezTo>
                  <a:pt x="3340250" y="1298089"/>
                  <a:pt x="3722146" y="1301675"/>
                  <a:pt x="3722146" y="130167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81">
            <a:extLst>
              <a:ext uri="{FF2B5EF4-FFF2-40B4-BE49-F238E27FC236}">
                <a16:creationId xmlns:a16="http://schemas.microsoft.com/office/drawing/2014/main" id="{D7B690DC-EE8A-4EC2-A2FB-8B051DECE515}"/>
              </a:ext>
            </a:extLst>
          </p:cNvPr>
          <p:cNvSpPr/>
          <p:nvPr/>
        </p:nvSpPr>
        <p:spPr>
          <a:xfrm flipV="1">
            <a:off x="6790167" y="3082430"/>
            <a:ext cx="3722146" cy="1301675"/>
          </a:xfrm>
          <a:custGeom>
            <a:avLst/>
            <a:gdLst>
              <a:gd name="connsiteX0" fmla="*/ 0 w 3722146"/>
              <a:gd name="connsiteY0" fmla="*/ 0 h 1301675"/>
              <a:gd name="connsiteX1" fmla="*/ 882127 w 3722146"/>
              <a:gd name="connsiteY1" fmla="*/ 505609 h 1301675"/>
              <a:gd name="connsiteX2" fmla="*/ 1688951 w 3722146"/>
              <a:gd name="connsiteY2" fmla="*/ 871369 h 1301675"/>
              <a:gd name="connsiteX3" fmla="*/ 2463501 w 3722146"/>
              <a:gd name="connsiteY3" fmla="*/ 1129553 h 1301675"/>
              <a:gd name="connsiteX4" fmla="*/ 3130476 w 3722146"/>
              <a:gd name="connsiteY4" fmla="*/ 1269402 h 1301675"/>
              <a:gd name="connsiteX5" fmla="*/ 3722146 w 3722146"/>
              <a:gd name="connsiteY5" fmla="*/ 1301675 h 13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146" h="1301675">
                <a:moveTo>
                  <a:pt x="0" y="0"/>
                </a:moveTo>
                <a:cubicBezTo>
                  <a:pt x="300317" y="180190"/>
                  <a:pt x="600635" y="360381"/>
                  <a:pt x="882127" y="505609"/>
                </a:cubicBezTo>
                <a:cubicBezTo>
                  <a:pt x="1163619" y="650837"/>
                  <a:pt x="1425389" y="767378"/>
                  <a:pt x="1688951" y="871369"/>
                </a:cubicBezTo>
                <a:cubicBezTo>
                  <a:pt x="1952513" y="975360"/>
                  <a:pt x="2223247" y="1063214"/>
                  <a:pt x="2463501" y="1129553"/>
                </a:cubicBezTo>
                <a:cubicBezTo>
                  <a:pt x="2703755" y="1195892"/>
                  <a:pt x="2920702" y="1240715"/>
                  <a:pt x="3130476" y="1269402"/>
                </a:cubicBezTo>
                <a:cubicBezTo>
                  <a:pt x="3340250" y="1298089"/>
                  <a:pt x="3722146" y="1301675"/>
                  <a:pt x="3722146" y="130167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Text Box 80">
            <a:extLst>
              <a:ext uri="{FF2B5EF4-FFF2-40B4-BE49-F238E27FC236}">
                <a16:creationId xmlns:a16="http://schemas.microsoft.com/office/drawing/2014/main" id="{66078341-736E-4244-9ED0-5FC58D0A645D}"/>
              </a:ext>
            </a:extLst>
          </p:cNvPr>
          <p:cNvSpPr txBox="1">
            <a:spLocks noChangeArrowheads="1"/>
          </p:cNvSpPr>
          <p:nvPr/>
        </p:nvSpPr>
        <p:spPr bwMode="auto">
          <a:xfrm>
            <a:off x="1585860" y="5321164"/>
            <a:ext cx="4103880" cy="523220"/>
          </a:xfrm>
          <a:prstGeom prst="rect">
            <a:avLst/>
          </a:prstGeom>
          <a:noFill/>
          <a:ln w="9525">
            <a:noFill/>
            <a:miter lim="800000"/>
            <a:headEnd/>
            <a:tailEnd/>
          </a:ln>
        </p:spPr>
        <p:txBody>
          <a:bodyPr wrap="none">
            <a:spAutoFit/>
          </a:bodyPr>
          <a:lstStyle/>
          <a:p>
            <a:r>
              <a:rPr lang="en-US" altLang="zh-CN" sz="2800" dirty="0">
                <a:latin typeface="Times New Roman" pitchFamily="18" charset="0"/>
                <a:cs typeface="Times New Roman" pitchFamily="18" charset="0"/>
              </a:rPr>
              <a:t>A(P</a:t>
            </a:r>
            <a:r>
              <a:rPr lang="en-US" altLang="zh-CN" sz="2800" baseline="-25000" dirty="0">
                <a:latin typeface="Times New Roman" pitchFamily="18" charset="0"/>
                <a:cs typeface="Times New Roman" pitchFamily="18" charset="0"/>
              </a:rPr>
              <a:t>0</a:t>
            </a:r>
            <a:r>
              <a:rPr lang="en-US" altLang="zh-CN" sz="2800" dirty="0">
                <a:latin typeface="Times New Roman" pitchFamily="18" charset="0"/>
                <a:cs typeface="Times New Roman" pitchFamily="18" charset="0"/>
              </a:rPr>
              <a:t>)=A</a:t>
            </a:r>
            <a:r>
              <a:rPr lang="en-US" altLang="zh-CN" sz="2800" baseline="-25000" dirty="0">
                <a:latin typeface="Times New Roman" pitchFamily="18" charset="0"/>
                <a:cs typeface="Times New Roman" pitchFamily="18" charset="0"/>
              </a:rPr>
              <a:t>1</a:t>
            </a:r>
            <a:r>
              <a:rPr lang="en-US" altLang="zh-CN" sz="2800" dirty="0">
                <a:latin typeface="Times New Roman" pitchFamily="18" charset="0"/>
                <a:cs typeface="Times New Roman" pitchFamily="18" charset="0"/>
              </a:rPr>
              <a:t>+ A</a:t>
            </a:r>
            <a:r>
              <a:rPr lang="en-US" altLang="zh-CN" sz="2800" baseline="-25000" dirty="0">
                <a:latin typeface="Times New Roman" pitchFamily="18" charset="0"/>
                <a:cs typeface="Times New Roman" pitchFamily="18" charset="0"/>
              </a:rPr>
              <a:t>3</a:t>
            </a:r>
            <a:r>
              <a:rPr lang="en-US" altLang="zh-CN" sz="2800" dirty="0">
                <a:latin typeface="Times New Roman" pitchFamily="18" charset="0"/>
                <a:cs typeface="Times New Roman" pitchFamily="18" charset="0"/>
              </a:rPr>
              <a:t>+ A</a:t>
            </a:r>
            <a:r>
              <a:rPr lang="en-US" altLang="zh-CN" sz="2800" baseline="-25000" dirty="0">
                <a:latin typeface="Times New Roman" pitchFamily="18" charset="0"/>
                <a:cs typeface="Times New Roman" pitchFamily="18" charset="0"/>
              </a:rPr>
              <a:t>5</a:t>
            </a:r>
            <a:r>
              <a:rPr lang="en-US" altLang="zh-CN" sz="2800" dirty="0">
                <a:latin typeface="Times New Roman" pitchFamily="18" charset="0"/>
                <a:cs typeface="Times New Roman" pitchFamily="18" charset="0"/>
              </a:rPr>
              <a:t>+ A</a:t>
            </a:r>
            <a:r>
              <a:rPr lang="en-US" altLang="zh-CN" sz="2800" baseline="-25000" dirty="0">
                <a:latin typeface="Times New Roman" pitchFamily="18" charset="0"/>
                <a:cs typeface="Times New Roman" pitchFamily="18" charset="0"/>
              </a:rPr>
              <a:t>7</a:t>
            </a:r>
            <a:r>
              <a:rPr lang="en-US" altLang="zh-CN" sz="2800" dirty="0">
                <a:latin typeface="Times New Roman" pitchFamily="18" charset="0"/>
                <a:cs typeface="Times New Roman" pitchFamily="18" charset="0"/>
              </a:rPr>
              <a:t>+…</a:t>
            </a:r>
          </a:p>
        </p:txBody>
      </p:sp>
      <p:sp>
        <p:nvSpPr>
          <p:cNvPr id="97" name="Text Box 72">
            <a:extLst>
              <a:ext uri="{FF2B5EF4-FFF2-40B4-BE49-F238E27FC236}">
                <a16:creationId xmlns:a16="http://schemas.microsoft.com/office/drawing/2014/main" id="{5D4BF469-F8D7-4A1C-AC56-AD37DE5C20D5}"/>
              </a:ext>
            </a:extLst>
          </p:cNvPr>
          <p:cNvSpPr txBox="1">
            <a:spLocks noChangeArrowheads="1"/>
          </p:cNvSpPr>
          <p:nvPr/>
        </p:nvSpPr>
        <p:spPr bwMode="auto">
          <a:xfrm>
            <a:off x="6754843" y="5315700"/>
            <a:ext cx="4357718" cy="523220"/>
          </a:xfrm>
          <a:prstGeom prst="rect">
            <a:avLst/>
          </a:prstGeom>
          <a:noFill/>
          <a:ln w="9525">
            <a:noFill/>
            <a:miter lim="800000"/>
            <a:headEnd/>
            <a:tailEnd/>
          </a:ln>
        </p:spPr>
        <p:txBody>
          <a:bodyPr wrap="square">
            <a:spAutoFit/>
          </a:bodyPr>
          <a:lstStyle/>
          <a:p>
            <a:r>
              <a:rPr lang="en-US" altLang="zh-CN" sz="2800" dirty="0">
                <a:latin typeface="Times New Roman" pitchFamily="18" charset="0"/>
                <a:cs typeface="Times New Roman" pitchFamily="18" charset="0"/>
              </a:rPr>
              <a:t>A(P</a:t>
            </a:r>
            <a:r>
              <a:rPr lang="en-US" altLang="zh-CN" sz="2800" baseline="-25000" dirty="0">
                <a:latin typeface="Times New Roman" pitchFamily="18" charset="0"/>
                <a:cs typeface="Times New Roman" pitchFamily="18" charset="0"/>
              </a:rPr>
              <a:t>0</a:t>
            </a:r>
            <a:r>
              <a:rPr lang="en-US" altLang="zh-CN" sz="2800" dirty="0">
                <a:latin typeface="Times New Roman" pitchFamily="18" charset="0"/>
                <a:cs typeface="Times New Roman" pitchFamily="18" charset="0"/>
              </a:rPr>
              <a:t>)=A</a:t>
            </a:r>
            <a:r>
              <a:rPr lang="en-US" altLang="zh-CN" sz="2800" baseline="-25000" dirty="0">
                <a:latin typeface="Times New Roman" pitchFamily="18" charset="0"/>
                <a:cs typeface="Times New Roman" pitchFamily="18" charset="0"/>
              </a:rPr>
              <a:t>2</a:t>
            </a:r>
            <a:r>
              <a:rPr lang="en-US" altLang="zh-CN" sz="2800" dirty="0">
                <a:latin typeface="Times New Roman" pitchFamily="18" charset="0"/>
                <a:cs typeface="Times New Roman" pitchFamily="18" charset="0"/>
              </a:rPr>
              <a:t>+ A</a:t>
            </a:r>
            <a:r>
              <a:rPr lang="en-US" altLang="zh-CN" sz="2800" baseline="-25000" dirty="0">
                <a:latin typeface="Times New Roman" pitchFamily="18" charset="0"/>
                <a:cs typeface="Times New Roman" pitchFamily="18" charset="0"/>
              </a:rPr>
              <a:t>4</a:t>
            </a:r>
            <a:r>
              <a:rPr lang="en-US" altLang="zh-CN" sz="2800" dirty="0">
                <a:latin typeface="Times New Roman" pitchFamily="18" charset="0"/>
                <a:cs typeface="Times New Roman" pitchFamily="18" charset="0"/>
              </a:rPr>
              <a:t>+ A</a:t>
            </a:r>
            <a:r>
              <a:rPr lang="en-US" altLang="zh-CN" sz="2800" baseline="-25000" dirty="0">
                <a:latin typeface="Times New Roman" pitchFamily="18" charset="0"/>
                <a:cs typeface="Times New Roman" pitchFamily="18" charset="0"/>
              </a:rPr>
              <a:t>6</a:t>
            </a:r>
            <a:r>
              <a:rPr lang="en-US" altLang="zh-CN" sz="2800" dirty="0">
                <a:latin typeface="Times New Roman" pitchFamily="18" charset="0"/>
                <a:cs typeface="Times New Roman" pitchFamily="18" charset="0"/>
              </a:rPr>
              <a:t>+ A</a:t>
            </a:r>
            <a:r>
              <a:rPr lang="en-US" altLang="zh-CN" sz="2800" baseline="-25000" dirty="0">
                <a:latin typeface="Times New Roman" pitchFamily="18" charset="0"/>
                <a:cs typeface="Times New Roman" pitchFamily="18" charset="0"/>
              </a:rPr>
              <a:t>8</a:t>
            </a:r>
            <a:r>
              <a:rPr lang="en-US" altLang="zh-CN" sz="2800" dirty="0">
                <a:latin typeface="Times New Roman" pitchFamily="18" charset="0"/>
                <a:cs typeface="Times New Roman" pitchFamily="18" charset="0"/>
              </a:rPr>
              <a:t>+…</a:t>
            </a:r>
          </a:p>
        </p:txBody>
      </p:sp>
    </p:spTree>
    <p:extLst>
      <p:ext uri="{BB962C8B-B14F-4D97-AF65-F5344CB8AC3E}">
        <p14:creationId xmlns:p14="http://schemas.microsoft.com/office/powerpoint/2010/main" val="1089249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899" y="76200"/>
            <a:ext cx="10397289" cy="1096962"/>
          </a:xfrm>
        </p:spPr>
        <p:txBody>
          <a:bodyPr/>
          <a:lstStyle/>
          <a:p>
            <a:r>
              <a:rPr lang="zh-CN" altLang="en-US" dirty="0"/>
              <a:t>平行光入射菲涅耳波带片的衍射场 </a:t>
            </a:r>
            <a:r>
              <a:rPr lang="en-US" altLang="zh-CN" dirty="0"/>
              <a:t>— </a:t>
            </a:r>
            <a:r>
              <a:rPr lang="zh-CN" altLang="en-US" dirty="0"/>
              <a:t>若干实焦点和虚焦点</a:t>
            </a:r>
          </a:p>
        </p:txBody>
      </p:sp>
      <p:sp>
        <p:nvSpPr>
          <p:cNvPr id="3" name="文本框 2">
            <a:extLst>
              <a:ext uri="{FF2B5EF4-FFF2-40B4-BE49-F238E27FC236}">
                <a16:creationId xmlns:a16="http://schemas.microsoft.com/office/drawing/2014/main" id="{0CEEDE46-9069-40BA-8D46-AA805BF22361}"/>
              </a:ext>
            </a:extLst>
          </p:cNvPr>
          <p:cNvSpPr txBox="1"/>
          <p:nvPr/>
        </p:nvSpPr>
        <p:spPr>
          <a:xfrm>
            <a:off x="1104899" y="1742952"/>
            <a:ext cx="1364880" cy="369332"/>
          </a:xfrm>
          <a:prstGeom prst="rect">
            <a:avLst/>
          </a:prstGeom>
          <a:noFill/>
        </p:spPr>
        <p:txBody>
          <a:bodyPr wrap="square" rtlCol="0">
            <a:spAutoFit/>
          </a:bodyPr>
          <a:lstStyle/>
          <a:p>
            <a:r>
              <a:rPr lang="zh-CN" altLang="en-US" dirty="0"/>
              <a:t>半波带方程</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44FF89-E6F9-453C-9967-9A76E721B850}"/>
                  </a:ext>
                </a:extLst>
              </p:cNvPr>
              <p:cNvSpPr/>
              <p:nvPr/>
            </p:nvSpPr>
            <p:spPr>
              <a:xfrm>
                <a:off x="2599337" y="2123052"/>
                <a:ext cx="1861407" cy="666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𝑅</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0">
                                  <a:latin typeface="Cambria Math" panose="02040503050406030204" pitchFamily="18" charset="0"/>
                                </a:rPr>
                                <m:t>0</m:t>
                              </m:r>
                            </m:sub>
                          </m:sSub>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𝑛</m:t>
                          </m:r>
                          <m:r>
                            <a:rPr lang="zh-CN" altLang="en-US" i="1">
                              <a:latin typeface="Cambria Math" panose="02040503050406030204" pitchFamily="18" charset="0"/>
                            </a:rPr>
                            <m:t>𝜆</m:t>
                          </m:r>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𝜌</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𝑓</m:t>
                          </m:r>
                        </m:den>
                      </m:f>
                    </m:oMath>
                  </m:oMathPara>
                </a14:m>
                <a:endParaRPr lang="zh-CN" altLang="en-US" dirty="0"/>
              </a:p>
            </p:txBody>
          </p:sp>
        </mc:Choice>
        <mc:Fallback xmlns="">
          <p:sp>
            <p:nvSpPr>
              <p:cNvPr id="4" name="矩形 3">
                <a:extLst>
                  <a:ext uri="{FF2B5EF4-FFF2-40B4-BE49-F238E27FC236}">
                    <a16:creationId xmlns:a16="http://schemas.microsoft.com/office/drawing/2014/main" id="{2E44FF89-E6F9-453C-9967-9A76E721B850}"/>
                  </a:ext>
                </a:extLst>
              </p:cNvPr>
              <p:cNvSpPr>
                <a:spLocks noRot="1" noChangeAspect="1" noMove="1" noResize="1" noEditPoints="1" noAdjustHandles="1" noChangeArrowheads="1" noChangeShapeType="1" noTextEdit="1"/>
              </p:cNvSpPr>
              <p:nvPr/>
            </p:nvSpPr>
            <p:spPr>
              <a:xfrm>
                <a:off x="2599337" y="2123052"/>
                <a:ext cx="1861407" cy="666914"/>
              </a:xfrm>
              <a:prstGeom prst="rect">
                <a:avLst/>
              </a:prstGeom>
              <a:blipFill>
                <a:blip r:embed="rId2"/>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28411EF-78AA-494B-AB8F-810BF9FDA579}"/>
              </a:ext>
            </a:extLst>
          </p:cNvPr>
          <p:cNvPicPr>
            <a:picLocks noChangeAspect="1"/>
          </p:cNvPicPr>
          <p:nvPr/>
        </p:nvPicPr>
        <p:blipFill>
          <a:blip r:embed="rId3"/>
          <a:stretch>
            <a:fillRect/>
          </a:stretch>
        </p:blipFill>
        <p:spPr>
          <a:xfrm>
            <a:off x="5631529" y="1469540"/>
            <a:ext cx="5870659" cy="2252229"/>
          </a:xfrm>
          <a:prstGeom prst="rect">
            <a:avLst/>
          </a:prstGeom>
        </p:spPr>
      </p:pic>
      <p:sp>
        <p:nvSpPr>
          <p:cNvPr id="6" name="矩形 5">
            <a:extLst>
              <a:ext uri="{FF2B5EF4-FFF2-40B4-BE49-F238E27FC236}">
                <a16:creationId xmlns:a16="http://schemas.microsoft.com/office/drawing/2014/main" id="{12A0C279-639C-4A72-B56C-036F1BAA583E}"/>
              </a:ext>
            </a:extLst>
          </p:cNvPr>
          <p:cNvSpPr/>
          <p:nvPr/>
        </p:nvSpPr>
        <p:spPr>
          <a:xfrm>
            <a:off x="1104899" y="3744869"/>
            <a:ext cx="5554726" cy="646331"/>
          </a:xfrm>
          <a:prstGeom prst="rect">
            <a:avLst/>
          </a:prstGeom>
        </p:spPr>
        <p:txBody>
          <a:bodyPr wrap="none">
            <a:spAutoFit/>
          </a:bodyPr>
          <a:lstStyle/>
          <a:p>
            <a:r>
              <a:rPr lang="zh-CN" altLang="en-US" dirty="0"/>
              <a:t>若入射光为平行光：</a:t>
            </a:r>
            <a:endParaRPr lang="en-US" altLang="zh-CN" dirty="0"/>
          </a:p>
          <a:p>
            <a:r>
              <a:rPr lang="zh-CN" altLang="en-US" dirty="0"/>
              <a:t>在距离</a:t>
            </a:r>
            <a:r>
              <a:rPr lang="en-US" altLang="zh-CN" dirty="0"/>
              <a:t>r0</a:t>
            </a:r>
            <a:r>
              <a:rPr lang="zh-CN" altLang="en-US" dirty="0"/>
              <a:t>处看来，半径为</a:t>
            </a:r>
            <a:r>
              <a:rPr lang="en-US" altLang="zh-CN" dirty="0"/>
              <a:t>ρ</a:t>
            </a:r>
            <a:r>
              <a:rPr lang="zh-CN" altLang="en-US" dirty="0"/>
              <a:t>的圆孔处是第</a:t>
            </a:r>
            <a:r>
              <a:rPr lang="en-US" altLang="zh-CN" dirty="0"/>
              <a:t>n</a:t>
            </a:r>
            <a:r>
              <a:rPr lang="zh-CN" altLang="en-US" dirty="0"/>
              <a:t>个半波 带。</a:t>
            </a:r>
          </a:p>
        </p:txBody>
      </p:sp>
      <p:sp>
        <p:nvSpPr>
          <p:cNvPr id="7" name="矩形 6">
            <a:extLst>
              <a:ext uri="{FF2B5EF4-FFF2-40B4-BE49-F238E27FC236}">
                <a16:creationId xmlns:a16="http://schemas.microsoft.com/office/drawing/2014/main" id="{2D1E794B-6A7A-433C-9203-A00631CE2BBC}"/>
              </a:ext>
            </a:extLst>
          </p:cNvPr>
          <p:cNvSpPr/>
          <p:nvPr/>
        </p:nvSpPr>
        <p:spPr>
          <a:xfrm>
            <a:off x="1104899" y="4992341"/>
            <a:ext cx="4171335" cy="369332"/>
          </a:xfrm>
          <a:prstGeom prst="rect">
            <a:avLst/>
          </a:prstGeom>
        </p:spPr>
        <p:txBody>
          <a:bodyPr wrap="none">
            <a:spAutoFit/>
          </a:bodyPr>
          <a:lstStyle/>
          <a:p>
            <a:r>
              <a:rPr lang="zh-CN" altLang="en-US" dirty="0"/>
              <a:t>但除主焦点之外，还有许多个次焦点。 </a:t>
            </a:r>
          </a:p>
        </p:txBody>
      </p:sp>
      <p:pic>
        <p:nvPicPr>
          <p:cNvPr id="8" name="Picture 3" descr="40002">
            <a:extLst>
              <a:ext uri="{FF2B5EF4-FFF2-40B4-BE49-F238E27FC236}">
                <a16:creationId xmlns:a16="http://schemas.microsoft.com/office/drawing/2014/main" id="{5C6FBED2-E6B2-4FDD-A78A-C0C1E6268B1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Lst>
          </a:blip>
          <a:srcRect/>
          <a:stretch>
            <a:fillRect/>
          </a:stretch>
        </p:blipFill>
        <p:spPr bwMode="auto">
          <a:xfrm>
            <a:off x="6915768" y="3831330"/>
            <a:ext cx="4032448" cy="2691354"/>
          </a:xfrm>
          <a:prstGeom prst="rect">
            <a:avLst/>
          </a:prstGeom>
          <a:noFill/>
          <a:ln w="9525">
            <a:noFill/>
            <a:miter lim="800000"/>
            <a:headEnd/>
            <a:tailEnd/>
          </a:ln>
        </p:spPr>
      </p:pic>
    </p:spTree>
    <p:extLst>
      <p:ext uri="{BB962C8B-B14F-4D97-AF65-F5344CB8AC3E}">
        <p14:creationId xmlns:p14="http://schemas.microsoft.com/office/powerpoint/2010/main" val="50731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948" y="138676"/>
            <a:ext cx="9980682" cy="1096962"/>
          </a:xfrm>
        </p:spPr>
        <p:txBody>
          <a:bodyPr/>
          <a:lstStyle/>
          <a:p>
            <a:r>
              <a:rPr lang="zh-CN" altLang="en-US" dirty="0"/>
              <a:t>波带片</a:t>
            </a:r>
            <a:endParaRPr lang="en-US" dirty="0"/>
          </a:p>
        </p:txBody>
      </p:sp>
      <p:sp>
        <p:nvSpPr>
          <p:cNvPr id="4" name="矩形 3">
            <a:extLst>
              <a:ext uri="{FF2B5EF4-FFF2-40B4-BE49-F238E27FC236}">
                <a16:creationId xmlns:a16="http://schemas.microsoft.com/office/drawing/2014/main" id="{C2F6E34E-7E2F-4F2D-ABA8-3D907BD12080}"/>
              </a:ext>
            </a:extLst>
          </p:cNvPr>
          <p:cNvSpPr/>
          <p:nvPr/>
        </p:nvSpPr>
        <p:spPr>
          <a:xfrm>
            <a:off x="346843" y="1388336"/>
            <a:ext cx="6096000" cy="830997"/>
          </a:xfrm>
          <a:prstGeom prst="rect">
            <a:avLst/>
          </a:prstGeom>
        </p:spPr>
        <p:txBody>
          <a:bodyPr>
            <a:spAutoFit/>
          </a:bodyPr>
          <a:lstStyle/>
          <a:p>
            <a:r>
              <a:rPr lang="zh-CN" altLang="en-US" sz="2400" dirty="0"/>
              <a:t>全透明浮雕型波带片</a:t>
            </a:r>
          </a:p>
          <a:p>
            <a:r>
              <a:rPr lang="en-US" altLang="zh-CN" sz="2400" dirty="0"/>
              <a:t>phase-reversal zone plate</a:t>
            </a:r>
          </a:p>
        </p:txBody>
      </p:sp>
      <p:grpSp>
        <p:nvGrpSpPr>
          <p:cNvPr id="5" name="Group 5">
            <a:extLst>
              <a:ext uri="{FF2B5EF4-FFF2-40B4-BE49-F238E27FC236}">
                <a16:creationId xmlns:a16="http://schemas.microsoft.com/office/drawing/2014/main" id="{A0C5236B-F61F-4D10-BD64-CA6BFDBE7DAA}"/>
              </a:ext>
            </a:extLst>
          </p:cNvPr>
          <p:cNvGrpSpPr>
            <a:grpSpLocks/>
          </p:cNvGrpSpPr>
          <p:nvPr/>
        </p:nvGrpSpPr>
        <p:grpSpPr bwMode="auto">
          <a:xfrm>
            <a:off x="5352745" y="628064"/>
            <a:ext cx="5212165" cy="3450360"/>
            <a:chOff x="988" y="144"/>
            <a:chExt cx="2983" cy="1958"/>
          </a:xfrm>
        </p:grpSpPr>
        <p:sp>
          <p:nvSpPr>
            <p:cNvPr id="6" name="Line 6">
              <a:extLst>
                <a:ext uri="{FF2B5EF4-FFF2-40B4-BE49-F238E27FC236}">
                  <a16:creationId xmlns:a16="http://schemas.microsoft.com/office/drawing/2014/main" id="{B7A3E764-3BAB-4FDA-8150-20A8E8D4AF11}"/>
                </a:ext>
              </a:extLst>
            </p:cNvPr>
            <p:cNvSpPr>
              <a:spLocks noChangeShapeType="1"/>
            </p:cNvSpPr>
            <p:nvPr/>
          </p:nvSpPr>
          <p:spPr bwMode="auto">
            <a:xfrm>
              <a:off x="988" y="1080"/>
              <a:ext cx="2694" cy="0"/>
            </a:xfrm>
            <a:prstGeom prst="line">
              <a:avLst/>
            </a:prstGeom>
            <a:noFill/>
            <a:ln w="9525">
              <a:solidFill>
                <a:srgbClr val="000000"/>
              </a:solidFill>
              <a:round/>
              <a:headEnd/>
              <a:tailEnd/>
            </a:ln>
          </p:spPr>
          <p:txBody>
            <a:bodyPr/>
            <a:lstStyle/>
            <a:p>
              <a:endParaRPr lang="zh-CN" altLang="en-US">
                <a:latin typeface="Times New Roman" pitchFamily="18" charset="0"/>
                <a:cs typeface="Times New Roman" pitchFamily="18" charset="0"/>
              </a:endParaRPr>
            </a:p>
          </p:txBody>
        </p:sp>
        <p:sp>
          <p:nvSpPr>
            <p:cNvPr id="7" name="Line 8">
              <a:extLst>
                <a:ext uri="{FF2B5EF4-FFF2-40B4-BE49-F238E27FC236}">
                  <a16:creationId xmlns:a16="http://schemas.microsoft.com/office/drawing/2014/main" id="{A6FF467A-4C8D-48E7-9A64-9C1FB2D1F7DE}"/>
                </a:ext>
              </a:extLst>
            </p:cNvPr>
            <p:cNvSpPr>
              <a:spLocks noChangeShapeType="1"/>
            </p:cNvSpPr>
            <p:nvPr/>
          </p:nvSpPr>
          <p:spPr bwMode="auto">
            <a:xfrm flipV="1">
              <a:off x="1306" y="282"/>
              <a:ext cx="0" cy="1602"/>
            </a:xfrm>
            <a:prstGeom prst="line">
              <a:avLst/>
            </a:prstGeom>
            <a:noFill/>
            <a:ln w="28575">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8" name="Line 9">
              <a:extLst>
                <a:ext uri="{FF2B5EF4-FFF2-40B4-BE49-F238E27FC236}">
                  <a16:creationId xmlns:a16="http://schemas.microsoft.com/office/drawing/2014/main" id="{0F5AA29D-23A9-4F88-8714-CF9D40AC5AF7}"/>
                </a:ext>
              </a:extLst>
            </p:cNvPr>
            <p:cNvSpPr>
              <a:spLocks noChangeShapeType="1"/>
            </p:cNvSpPr>
            <p:nvPr/>
          </p:nvSpPr>
          <p:spPr bwMode="auto">
            <a:xfrm flipH="1">
              <a:off x="1384" y="314"/>
              <a:ext cx="0" cy="1476"/>
            </a:xfrm>
            <a:prstGeom prst="line">
              <a:avLst/>
            </a:prstGeom>
            <a:noFill/>
            <a:ln w="28575">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9" name="Line 10">
              <a:extLst>
                <a:ext uri="{FF2B5EF4-FFF2-40B4-BE49-F238E27FC236}">
                  <a16:creationId xmlns:a16="http://schemas.microsoft.com/office/drawing/2014/main" id="{5B8BE730-F140-478F-A11B-F1040F4D5653}"/>
                </a:ext>
              </a:extLst>
            </p:cNvPr>
            <p:cNvSpPr>
              <a:spLocks noChangeShapeType="1"/>
            </p:cNvSpPr>
            <p:nvPr/>
          </p:nvSpPr>
          <p:spPr bwMode="auto">
            <a:xfrm flipV="1">
              <a:off x="1474" y="396"/>
              <a:ext cx="0" cy="1386"/>
            </a:xfrm>
            <a:prstGeom prst="line">
              <a:avLst/>
            </a:prstGeom>
            <a:noFill/>
            <a:ln w="28575">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0" name="Line 11">
              <a:extLst>
                <a:ext uri="{FF2B5EF4-FFF2-40B4-BE49-F238E27FC236}">
                  <a16:creationId xmlns:a16="http://schemas.microsoft.com/office/drawing/2014/main" id="{E341B41B-6B83-4606-B1F0-AA18A5F144AD}"/>
                </a:ext>
              </a:extLst>
            </p:cNvPr>
            <p:cNvSpPr>
              <a:spLocks noChangeShapeType="1"/>
            </p:cNvSpPr>
            <p:nvPr/>
          </p:nvSpPr>
          <p:spPr bwMode="auto">
            <a:xfrm>
              <a:off x="1564" y="434"/>
              <a:ext cx="0" cy="1284"/>
            </a:xfrm>
            <a:prstGeom prst="line">
              <a:avLst/>
            </a:prstGeom>
            <a:noFill/>
            <a:ln w="28575">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1" name="Line 12">
              <a:extLst>
                <a:ext uri="{FF2B5EF4-FFF2-40B4-BE49-F238E27FC236}">
                  <a16:creationId xmlns:a16="http://schemas.microsoft.com/office/drawing/2014/main" id="{A502CD06-DB2F-4747-8044-7E0EC28939ED}"/>
                </a:ext>
              </a:extLst>
            </p:cNvPr>
            <p:cNvSpPr>
              <a:spLocks noChangeShapeType="1"/>
            </p:cNvSpPr>
            <p:nvPr/>
          </p:nvSpPr>
          <p:spPr bwMode="auto">
            <a:xfrm>
              <a:off x="1888" y="1032"/>
              <a:ext cx="408" cy="0"/>
            </a:xfrm>
            <a:prstGeom prst="line">
              <a:avLst/>
            </a:prstGeom>
            <a:noFill/>
            <a:ln w="57150">
              <a:solidFill>
                <a:srgbClr val="FF0000"/>
              </a:solidFill>
              <a:prstDash val="sysDot"/>
              <a:round/>
              <a:headEnd/>
              <a:tailEnd/>
            </a:ln>
          </p:spPr>
          <p:txBody>
            <a:bodyPr/>
            <a:lstStyle/>
            <a:p>
              <a:endParaRPr lang="zh-CN" altLang="en-US">
                <a:latin typeface="Times New Roman" pitchFamily="18" charset="0"/>
                <a:cs typeface="Times New Roman" pitchFamily="18" charset="0"/>
              </a:endParaRPr>
            </a:p>
          </p:txBody>
        </p:sp>
        <p:sp>
          <p:nvSpPr>
            <p:cNvPr id="12" name="Line 13">
              <a:extLst>
                <a:ext uri="{FF2B5EF4-FFF2-40B4-BE49-F238E27FC236}">
                  <a16:creationId xmlns:a16="http://schemas.microsoft.com/office/drawing/2014/main" id="{4926ADD4-8C97-4BBD-BCE0-00A0BFA49A1B}"/>
                </a:ext>
              </a:extLst>
            </p:cNvPr>
            <p:cNvSpPr>
              <a:spLocks noChangeShapeType="1"/>
            </p:cNvSpPr>
            <p:nvPr/>
          </p:nvSpPr>
          <p:spPr bwMode="auto">
            <a:xfrm>
              <a:off x="2944" y="1002"/>
              <a:ext cx="0" cy="168"/>
            </a:xfrm>
            <a:prstGeom prst="line">
              <a:avLst/>
            </a:prstGeom>
            <a:noFill/>
            <a:ln w="19050">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3" name="Line 14">
              <a:extLst>
                <a:ext uri="{FF2B5EF4-FFF2-40B4-BE49-F238E27FC236}">
                  <a16:creationId xmlns:a16="http://schemas.microsoft.com/office/drawing/2014/main" id="{37640A60-AA0A-438E-8AF9-B2D1AF59DD75}"/>
                </a:ext>
              </a:extLst>
            </p:cNvPr>
            <p:cNvSpPr>
              <a:spLocks noChangeShapeType="1"/>
            </p:cNvSpPr>
            <p:nvPr/>
          </p:nvSpPr>
          <p:spPr bwMode="auto">
            <a:xfrm flipH="1" flipV="1">
              <a:off x="3010" y="1008"/>
              <a:ext cx="0" cy="144"/>
            </a:xfrm>
            <a:prstGeom prst="line">
              <a:avLst/>
            </a:prstGeom>
            <a:noFill/>
            <a:ln w="19050">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4" name="Line 15">
              <a:extLst>
                <a:ext uri="{FF2B5EF4-FFF2-40B4-BE49-F238E27FC236}">
                  <a16:creationId xmlns:a16="http://schemas.microsoft.com/office/drawing/2014/main" id="{730014CC-552D-4415-9B37-1338D14845DF}"/>
                </a:ext>
              </a:extLst>
            </p:cNvPr>
            <p:cNvSpPr>
              <a:spLocks noChangeShapeType="1"/>
            </p:cNvSpPr>
            <p:nvPr/>
          </p:nvSpPr>
          <p:spPr bwMode="auto">
            <a:xfrm flipH="1">
              <a:off x="3070" y="1026"/>
              <a:ext cx="0" cy="126"/>
            </a:xfrm>
            <a:prstGeom prst="line">
              <a:avLst/>
            </a:prstGeom>
            <a:noFill/>
            <a:ln w="19050">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5" name="Line 16">
              <a:extLst>
                <a:ext uri="{FF2B5EF4-FFF2-40B4-BE49-F238E27FC236}">
                  <a16:creationId xmlns:a16="http://schemas.microsoft.com/office/drawing/2014/main" id="{18D77B1E-CB7B-4A3E-9421-177F995A0948}"/>
                </a:ext>
              </a:extLst>
            </p:cNvPr>
            <p:cNvSpPr>
              <a:spLocks noChangeShapeType="1"/>
            </p:cNvSpPr>
            <p:nvPr/>
          </p:nvSpPr>
          <p:spPr bwMode="auto">
            <a:xfrm flipV="1">
              <a:off x="3136" y="1020"/>
              <a:ext cx="0" cy="127"/>
            </a:xfrm>
            <a:prstGeom prst="line">
              <a:avLst/>
            </a:prstGeom>
            <a:noFill/>
            <a:ln w="19050">
              <a:solidFill>
                <a:srgbClr val="FF0000"/>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6" name="Line 17">
              <a:extLst>
                <a:ext uri="{FF2B5EF4-FFF2-40B4-BE49-F238E27FC236}">
                  <a16:creationId xmlns:a16="http://schemas.microsoft.com/office/drawing/2014/main" id="{13DD005A-81CA-4303-8D4E-010FF314B965}"/>
                </a:ext>
              </a:extLst>
            </p:cNvPr>
            <p:cNvSpPr>
              <a:spLocks noChangeShapeType="1"/>
            </p:cNvSpPr>
            <p:nvPr/>
          </p:nvSpPr>
          <p:spPr bwMode="auto">
            <a:xfrm flipH="1">
              <a:off x="3212" y="1038"/>
              <a:ext cx="2" cy="83"/>
            </a:xfrm>
            <a:prstGeom prst="line">
              <a:avLst/>
            </a:prstGeom>
            <a:noFill/>
            <a:ln w="19050">
              <a:solidFill>
                <a:schemeClr val="accent5">
                  <a:lumMod val="75000"/>
                </a:schemeClr>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17" name="Line 18">
              <a:extLst>
                <a:ext uri="{FF2B5EF4-FFF2-40B4-BE49-F238E27FC236}">
                  <a16:creationId xmlns:a16="http://schemas.microsoft.com/office/drawing/2014/main" id="{BA8DE6E0-68C5-40B2-AE9D-47D08F15DBC8}"/>
                </a:ext>
              </a:extLst>
            </p:cNvPr>
            <p:cNvSpPr>
              <a:spLocks noChangeShapeType="1"/>
            </p:cNvSpPr>
            <p:nvPr/>
          </p:nvSpPr>
          <p:spPr bwMode="auto">
            <a:xfrm>
              <a:off x="3274" y="1056"/>
              <a:ext cx="0" cy="54"/>
            </a:xfrm>
            <a:prstGeom prst="line">
              <a:avLst/>
            </a:prstGeom>
            <a:noFill/>
            <a:ln w="9525">
              <a:solidFill>
                <a:srgbClr val="FF0000"/>
              </a:solidFill>
              <a:round/>
              <a:headEnd/>
              <a:tailEnd/>
            </a:ln>
          </p:spPr>
          <p:txBody>
            <a:bodyPr/>
            <a:lstStyle/>
            <a:p>
              <a:endParaRPr lang="zh-CN" altLang="en-US">
                <a:latin typeface="Times New Roman" pitchFamily="18" charset="0"/>
                <a:cs typeface="Times New Roman" pitchFamily="18" charset="0"/>
              </a:endParaRPr>
            </a:p>
          </p:txBody>
        </p:sp>
        <p:sp>
          <p:nvSpPr>
            <p:cNvPr id="18" name="Line 19">
              <a:extLst>
                <a:ext uri="{FF2B5EF4-FFF2-40B4-BE49-F238E27FC236}">
                  <a16:creationId xmlns:a16="http://schemas.microsoft.com/office/drawing/2014/main" id="{182F8294-23F0-40C5-ACF8-A204567D8FBB}"/>
                </a:ext>
              </a:extLst>
            </p:cNvPr>
            <p:cNvSpPr>
              <a:spLocks noChangeShapeType="1"/>
            </p:cNvSpPr>
            <p:nvPr/>
          </p:nvSpPr>
          <p:spPr bwMode="auto">
            <a:xfrm>
              <a:off x="3334" y="1060"/>
              <a:ext cx="0" cy="42"/>
            </a:xfrm>
            <a:prstGeom prst="line">
              <a:avLst/>
            </a:prstGeom>
            <a:noFill/>
            <a:ln w="9525">
              <a:solidFill>
                <a:schemeClr val="accent5">
                  <a:lumMod val="75000"/>
                </a:schemeClr>
              </a:solidFill>
              <a:round/>
              <a:headEnd/>
              <a:tailEnd/>
            </a:ln>
          </p:spPr>
          <p:txBody>
            <a:bodyPr/>
            <a:lstStyle/>
            <a:p>
              <a:endParaRPr lang="zh-CN" altLang="en-US">
                <a:latin typeface="Times New Roman" pitchFamily="18" charset="0"/>
                <a:cs typeface="Times New Roman" pitchFamily="18" charset="0"/>
              </a:endParaRPr>
            </a:p>
          </p:txBody>
        </p:sp>
        <p:sp>
          <p:nvSpPr>
            <p:cNvPr id="19" name="Line 20">
              <a:extLst>
                <a:ext uri="{FF2B5EF4-FFF2-40B4-BE49-F238E27FC236}">
                  <a16:creationId xmlns:a16="http://schemas.microsoft.com/office/drawing/2014/main" id="{0E7F19E9-9F1C-4318-A830-1950C05BEB87}"/>
                </a:ext>
              </a:extLst>
            </p:cNvPr>
            <p:cNvSpPr>
              <a:spLocks noChangeShapeType="1"/>
            </p:cNvSpPr>
            <p:nvPr/>
          </p:nvSpPr>
          <p:spPr bwMode="auto">
            <a:xfrm>
              <a:off x="3382" y="1060"/>
              <a:ext cx="0" cy="42"/>
            </a:xfrm>
            <a:prstGeom prst="line">
              <a:avLst/>
            </a:prstGeom>
            <a:noFill/>
            <a:ln w="9525">
              <a:solidFill>
                <a:srgbClr val="FF0000"/>
              </a:solidFill>
              <a:round/>
              <a:headEnd/>
              <a:tailEnd/>
            </a:ln>
          </p:spPr>
          <p:txBody>
            <a:bodyPr/>
            <a:lstStyle/>
            <a:p>
              <a:endParaRPr lang="zh-CN" altLang="en-US">
                <a:latin typeface="Times New Roman" pitchFamily="18" charset="0"/>
                <a:cs typeface="Times New Roman" pitchFamily="18" charset="0"/>
              </a:endParaRPr>
            </a:p>
          </p:txBody>
        </p:sp>
        <p:sp>
          <p:nvSpPr>
            <p:cNvPr id="20" name="Line 21">
              <a:extLst>
                <a:ext uri="{FF2B5EF4-FFF2-40B4-BE49-F238E27FC236}">
                  <a16:creationId xmlns:a16="http://schemas.microsoft.com/office/drawing/2014/main" id="{13AC7BE7-3AF5-4AC9-9724-0ABCF20D8395}"/>
                </a:ext>
              </a:extLst>
            </p:cNvPr>
            <p:cNvSpPr>
              <a:spLocks noChangeShapeType="1"/>
            </p:cNvSpPr>
            <p:nvPr/>
          </p:nvSpPr>
          <p:spPr bwMode="auto">
            <a:xfrm>
              <a:off x="1300" y="1896"/>
              <a:ext cx="1422" cy="0"/>
            </a:xfrm>
            <a:prstGeom prst="line">
              <a:avLst/>
            </a:prstGeom>
            <a:noFill/>
            <a:ln w="19050">
              <a:solidFill>
                <a:srgbClr val="000000"/>
              </a:solidFill>
              <a:round/>
              <a:headEnd/>
              <a:tailEnd/>
            </a:ln>
          </p:spPr>
          <p:txBody>
            <a:bodyPr/>
            <a:lstStyle/>
            <a:p>
              <a:endParaRPr lang="zh-CN" altLang="en-US">
                <a:latin typeface="Times New Roman" pitchFamily="18" charset="0"/>
                <a:cs typeface="Times New Roman" pitchFamily="18" charset="0"/>
              </a:endParaRPr>
            </a:p>
          </p:txBody>
        </p:sp>
        <p:sp>
          <p:nvSpPr>
            <p:cNvPr id="21" name="Line 22">
              <a:extLst>
                <a:ext uri="{FF2B5EF4-FFF2-40B4-BE49-F238E27FC236}">
                  <a16:creationId xmlns:a16="http://schemas.microsoft.com/office/drawing/2014/main" id="{046BD740-C39F-4C20-9423-A52062AE0163}"/>
                </a:ext>
              </a:extLst>
            </p:cNvPr>
            <p:cNvSpPr>
              <a:spLocks noChangeShapeType="1"/>
            </p:cNvSpPr>
            <p:nvPr/>
          </p:nvSpPr>
          <p:spPr bwMode="auto">
            <a:xfrm>
              <a:off x="2710" y="1896"/>
              <a:ext cx="636" cy="0"/>
            </a:xfrm>
            <a:prstGeom prst="line">
              <a:avLst/>
            </a:prstGeom>
            <a:noFill/>
            <a:ln w="19050">
              <a:solidFill>
                <a:srgbClr val="000000"/>
              </a:solidFill>
              <a:prstDash val="dash"/>
              <a:round/>
              <a:headEnd/>
              <a:tailEnd/>
            </a:ln>
          </p:spPr>
          <p:txBody>
            <a:bodyPr/>
            <a:lstStyle/>
            <a:p>
              <a:endParaRPr lang="zh-CN" altLang="en-US">
                <a:latin typeface="Times New Roman" pitchFamily="18" charset="0"/>
                <a:cs typeface="Times New Roman" pitchFamily="18" charset="0"/>
              </a:endParaRPr>
            </a:p>
          </p:txBody>
        </p:sp>
        <p:sp>
          <p:nvSpPr>
            <p:cNvPr id="22" name="Line 23">
              <a:extLst>
                <a:ext uri="{FF2B5EF4-FFF2-40B4-BE49-F238E27FC236}">
                  <a16:creationId xmlns:a16="http://schemas.microsoft.com/office/drawing/2014/main" id="{B90C2A2F-8350-4C50-9D0A-CB29B19DC48A}"/>
                </a:ext>
              </a:extLst>
            </p:cNvPr>
            <p:cNvSpPr>
              <a:spLocks noChangeShapeType="1"/>
            </p:cNvSpPr>
            <p:nvPr/>
          </p:nvSpPr>
          <p:spPr bwMode="auto">
            <a:xfrm>
              <a:off x="3310" y="1896"/>
              <a:ext cx="378" cy="0"/>
            </a:xfrm>
            <a:prstGeom prst="line">
              <a:avLst/>
            </a:prstGeom>
            <a:noFill/>
            <a:ln w="19050">
              <a:solidFill>
                <a:srgbClr val="000000"/>
              </a:solidFill>
              <a:round/>
              <a:headEnd/>
              <a:tailEnd/>
            </a:ln>
          </p:spPr>
          <p:txBody>
            <a:bodyPr/>
            <a:lstStyle/>
            <a:p>
              <a:endParaRPr lang="zh-CN" altLang="en-US">
                <a:latin typeface="Times New Roman" pitchFamily="18" charset="0"/>
                <a:cs typeface="Times New Roman" pitchFamily="18" charset="0"/>
              </a:endParaRPr>
            </a:p>
          </p:txBody>
        </p:sp>
        <p:sp>
          <p:nvSpPr>
            <p:cNvPr id="23" name="Line 24">
              <a:extLst>
                <a:ext uri="{FF2B5EF4-FFF2-40B4-BE49-F238E27FC236}">
                  <a16:creationId xmlns:a16="http://schemas.microsoft.com/office/drawing/2014/main" id="{33779310-6F42-4E75-BAE4-D1C317A01FD0}"/>
                </a:ext>
              </a:extLst>
            </p:cNvPr>
            <p:cNvSpPr>
              <a:spLocks noChangeShapeType="1"/>
            </p:cNvSpPr>
            <p:nvPr/>
          </p:nvSpPr>
          <p:spPr bwMode="auto">
            <a:xfrm flipV="1">
              <a:off x="3676" y="1074"/>
              <a:ext cx="0" cy="822"/>
            </a:xfrm>
            <a:prstGeom prst="line">
              <a:avLst/>
            </a:prstGeom>
            <a:noFill/>
            <a:ln w="28575">
              <a:solidFill>
                <a:srgbClr val="0000FF"/>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24" name="Text Box 25">
              <a:extLst>
                <a:ext uri="{FF2B5EF4-FFF2-40B4-BE49-F238E27FC236}">
                  <a16:creationId xmlns:a16="http://schemas.microsoft.com/office/drawing/2014/main" id="{D34BE0E5-60BF-4A29-9643-744CBFB8A9FF}"/>
                </a:ext>
              </a:extLst>
            </p:cNvPr>
            <p:cNvSpPr txBox="1">
              <a:spLocks noChangeArrowheads="1"/>
            </p:cNvSpPr>
            <p:nvPr/>
          </p:nvSpPr>
          <p:spPr bwMode="auto">
            <a:xfrm>
              <a:off x="3442" y="1350"/>
              <a:ext cx="348" cy="276"/>
            </a:xfrm>
            <a:prstGeom prst="rect">
              <a:avLst/>
            </a:prstGeom>
            <a:noFill/>
            <a:ln w="9525">
              <a:noFill/>
              <a:miter lim="800000"/>
              <a:headEnd/>
              <a:tailEnd/>
            </a:ln>
          </p:spPr>
          <p:txBody>
            <a:bodyPr/>
            <a:lstStyle/>
            <a:p>
              <a:pPr algn="just" eaLnBrk="0" hangingPunct="0"/>
              <a:r>
                <a:rPr lang="en-US" altLang="zh-CN" i="1" dirty="0" err="1">
                  <a:latin typeface="Times New Roman" pitchFamily="18" charset="0"/>
                  <a:cs typeface="Times New Roman" pitchFamily="18" charset="0"/>
                </a:rPr>
                <a:t>A</a:t>
              </a:r>
              <a:r>
                <a:rPr lang="en-US" altLang="zh-CN" i="1" baseline="-25000" dirty="0" err="1">
                  <a:latin typeface="Times New Roman" pitchFamily="18" charset="0"/>
                  <a:cs typeface="Times New Roman" pitchFamily="18" charset="0"/>
                </a:rPr>
                <a:t>f</a:t>
              </a:r>
              <a:endParaRPr lang="en-US" altLang="zh-CN" i="1" baseline="-25000" dirty="0">
                <a:latin typeface="Times New Roman" pitchFamily="18" charset="0"/>
                <a:cs typeface="Times New Roman" pitchFamily="18" charset="0"/>
              </a:endParaRPr>
            </a:p>
          </p:txBody>
        </p:sp>
        <p:sp>
          <p:nvSpPr>
            <p:cNvPr id="25" name="Text Box 26">
              <a:extLst>
                <a:ext uri="{FF2B5EF4-FFF2-40B4-BE49-F238E27FC236}">
                  <a16:creationId xmlns:a16="http://schemas.microsoft.com/office/drawing/2014/main" id="{DD0CE2F4-F6AE-41FA-B2B5-7349AACAAB8F}"/>
                </a:ext>
              </a:extLst>
            </p:cNvPr>
            <p:cNvSpPr txBox="1">
              <a:spLocks noChangeArrowheads="1"/>
            </p:cNvSpPr>
            <p:nvPr/>
          </p:nvSpPr>
          <p:spPr bwMode="auto">
            <a:xfrm>
              <a:off x="3623" y="1770"/>
              <a:ext cx="348" cy="276"/>
            </a:xfrm>
            <a:prstGeom prst="rect">
              <a:avLst/>
            </a:prstGeom>
            <a:noFill/>
            <a:ln w="9525">
              <a:noFill/>
              <a:miter lim="800000"/>
              <a:headEnd/>
              <a:tailEnd/>
            </a:ln>
          </p:spPr>
          <p:txBody>
            <a:bodyPr/>
            <a:lstStyle/>
            <a:p>
              <a:pPr algn="just" eaLnBrk="0" hangingPunct="0"/>
              <a:r>
                <a:rPr lang="en-US" altLang="zh-CN" i="1">
                  <a:latin typeface="Times New Roman" pitchFamily="18" charset="0"/>
                  <a:cs typeface="Times New Roman" pitchFamily="18" charset="0"/>
                </a:rPr>
                <a:t>O</a:t>
              </a:r>
              <a:endParaRPr lang="en-US" altLang="zh-CN" baseline="-25000">
                <a:latin typeface="Times New Roman" pitchFamily="18" charset="0"/>
                <a:cs typeface="Times New Roman" pitchFamily="18" charset="0"/>
              </a:endParaRPr>
            </a:p>
          </p:txBody>
        </p:sp>
        <p:sp>
          <p:nvSpPr>
            <p:cNvPr id="26" name="Text Box 27">
              <a:extLst>
                <a:ext uri="{FF2B5EF4-FFF2-40B4-BE49-F238E27FC236}">
                  <a16:creationId xmlns:a16="http://schemas.microsoft.com/office/drawing/2014/main" id="{DE06A913-A98C-4A19-9315-0E95A2E62365}"/>
                </a:ext>
              </a:extLst>
            </p:cNvPr>
            <p:cNvSpPr txBox="1">
              <a:spLocks noChangeArrowheads="1"/>
            </p:cNvSpPr>
            <p:nvPr/>
          </p:nvSpPr>
          <p:spPr bwMode="auto">
            <a:xfrm>
              <a:off x="1085" y="270"/>
              <a:ext cx="348" cy="276"/>
            </a:xfrm>
            <a:prstGeom prst="rect">
              <a:avLst/>
            </a:prstGeom>
            <a:noFill/>
            <a:ln w="9525">
              <a:noFill/>
              <a:miter lim="800000"/>
              <a:headEnd/>
              <a:tailEnd/>
            </a:ln>
          </p:spPr>
          <p:txBody>
            <a:bodyPr/>
            <a:lstStyle/>
            <a:p>
              <a:pPr algn="just" eaLnBrk="0" hangingPunct="0"/>
              <a:r>
                <a:rPr lang="en-US" altLang="zh-CN" i="1">
                  <a:latin typeface="Times New Roman" pitchFamily="18" charset="0"/>
                  <a:cs typeface="Times New Roman" pitchFamily="18" charset="0"/>
                </a:rPr>
                <a:t>A</a:t>
              </a:r>
              <a:r>
                <a:rPr lang="en-US" altLang="zh-CN" baseline="-25000">
                  <a:latin typeface="Times New Roman" pitchFamily="18" charset="0"/>
                  <a:cs typeface="Times New Roman" pitchFamily="18" charset="0"/>
                </a:rPr>
                <a:t>1</a:t>
              </a:r>
            </a:p>
          </p:txBody>
        </p:sp>
        <p:sp>
          <p:nvSpPr>
            <p:cNvPr id="27" name="Text Box 28">
              <a:extLst>
                <a:ext uri="{FF2B5EF4-FFF2-40B4-BE49-F238E27FC236}">
                  <a16:creationId xmlns:a16="http://schemas.microsoft.com/office/drawing/2014/main" id="{448DCF7D-5B56-4F00-B16A-1CBB0EC621F0}"/>
                </a:ext>
              </a:extLst>
            </p:cNvPr>
            <p:cNvSpPr txBox="1">
              <a:spLocks noChangeArrowheads="1"/>
            </p:cNvSpPr>
            <p:nvPr/>
          </p:nvSpPr>
          <p:spPr bwMode="auto">
            <a:xfrm>
              <a:off x="1306" y="1826"/>
              <a:ext cx="348" cy="276"/>
            </a:xfrm>
            <a:prstGeom prst="rect">
              <a:avLst/>
            </a:prstGeom>
            <a:noFill/>
            <a:ln w="9525">
              <a:noFill/>
              <a:miter lim="800000"/>
              <a:headEnd/>
              <a:tailEnd/>
            </a:ln>
          </p:spPr>
          <p:txBody>
            <a:bodyPr/>
            <a:lstStyle/>
            <a:p>
              <a:pPr algn="just" eaLnBrk="0" hangingPunct="0"/>
              <a:r>
                <a:rPr lang="en-US" altLang="zh-CN" i="1" dirty="0">
                  <a:latin typeface="Times New Roman" pitchFamily="18" charset="0"/>
                  <a:cs typeface="Times New Roman" pitchFamily="18" charset="0"/>
                </a:rPr>
                <a:t>A</a:t>
              </a:r>
              <a:r>
                <a:rPr lang="en-US" altLang="zh-CN" baseline="-25000" dirty="0">
                  <a:latin typeface="Times New Roman" pitchFamily="18" charset="0"/>
                  <a:cs typeface="Times New Roman" pitchFamily="18" charset="0"/>
                </a:rPr>
                <a:t>2</a:t>
              </a:r>
            </a:p>
          </p:txBody>
        </p:sp>
        <p:sp>
          <p:nvSpPr>
            <p:cNvPr id="28" name="Text Box 29">
              <a:extLst>
                <a:ext uri="{FF2B5EF4-FFF2-40B4-BE49-F238E27FC236}">
                  <a16:creationId xmlns:a16="http://schemas.microsoft.com/office/drawing/2014/main" id="{26360243-FD36-40BC-AF15-82E7DC0BBCD6}"/>
                </a:ext>
              </a:extLst>
            </p:cNvPr>
            <p:cNvSpPr txBox="1">
              <a:spLocks noChangeArrowheads="1"/>
            </p:cNvSpPr>
            <p:nvPr/>
          </p:nvSpPr>
          <p:spPr bwMode="auto">
            <a:xfrm>
              <a:off x="1392" y="144"/>
              <a:ext cx="348" cy="276"/>
            </a:xfrm>
            <a:prstGeom prst="rect">
              <a:avLst/>
            </a:prstGeom>
            <a:noFill/>
            <a:ln w="9525">
              <a:noFill/>
              <a:miter lim="800000"/>
              <a:headEnd/>
              <a:tailEnd/>
            </a:ln>
          </p:spPr>
          <p:txBody>
            <a:bodyPr/>
            <a:lstStyle/>
            <a:p>
              <a:pPr algn="just" eaLnBrk="0" hangingPunct="0"/>
              <a:r>
                <a:rPr lang="en-US" altLang="zh-CN" i="1" dirty="0">
                  <a:latin typeface="Times New Roman" pitchFamily="18" charset="0"/>
                  <a:cs typeface="Times New Roman" pitchFamily="18" charset="0"/>
                </a:rPr>
                <a:t>A</a:t>
              </a:r>
              <a:r>
                <a:rPr lang="en-US" altLang="zh-CN" baseline="-25000" dirty="0">
                  <a:latin typeface="Times New Roman" pitchFamily="18" charset="0"/>
                  <a:cs typeface="Times New Roman" pitchFamily="18" charset="0"/>
                </a:rPr>
                <a:t>3</a:t>
              </a:r>
            </a:p>
          </p:txBody>
        </p:sp>
        <p:sp>
          <p:nvSpPr>
            <p:cNvPr id="29" name="Text Box 30">
              <a:extLst>
                <a:ext uri="{FF2B5EF4-FFF2-40B4-BE49-F238E27FC236}">
                  <a16:creationId xmlns:a16="http://schemas.microsoft.com/office/drawing/2014/main" id="{1CE3C276-E7C8-47A2-AB40-991B267828BF}"/>
                </a:ext>
              </a:extLst>
            </p:cNvPr>
            <p:cNvSpPr txBox="1">
              <a:spLocks noChangeArrowheads="1"/>
            </p:cNvSpPr>
            <p:nvPr/>
          </p:nvSpPr>
          <p:spPr bwMode="auto">
            <a:xfrm>
              <a:off x="1469" y="1712"/>
              <a:ext cx="348" cy="276"/>
            </a:xfrm>
            <a:prstGeom prst="rect">
              <a:avLst/>
            </a:prstGeom>
            <a:noFill/>
            <a:ln w="9525">
              <a:noFill/>
              <a:miter lim="800000"/>
              <a:headEnd/>
              <a:tailEnd/>
            </a:ln>
          </p:spPr>
          <p:txBody>
            <a:bodyPr/>
            <a:lstStyle/>
            <a:p>
              <a:pPr algn="just" eaLnBrk="0" hangingPunct="0"/>
              <a:r>
                <a:rPr lang="en-US" altLang="zh-CN" i="1" dirty="0">
                  <a:latin typeface="Times New Roman" pitchFamily="18" charset="0"/>
                  <a:cs typeface="Times New Roman" pitchFamily="18" charset="0"/>
                </a:rPr>
                <a:t>A</a:t>
              </a:r>
              <a:r>
                <a:rPr lang="en-US" altLang="zh-CN" baseline="-25000" dirty="0">
                  <a:latin typeface="Times New Roman" pitchFamily="18" charset="0"/>
                  <a:cs typeface="Times New Roman" pitchFamily="18" charset="0"/>
                </a:rPr>
                <a:t>4</a:t>
              </a:r>
            </a:p>
          </p:txBody>
        </p:sp>
      </p:grpSp>
      <p:sp>
        <p:nvSpPr>
          <p:cNvPr id="30" name="Line 44">
            <a:extLst>
              <a:ext uri="{FF2B5EF4-FFF2-40B4-BE49-F238E27FC236}">
                <a16:creationId xmlns:a16="http://schemas.microsoft.com/office/drawing/2014/main" id="{FEF7DD80-480D-46C7-BD5F-C0697B5DD248}"/>
              </a:ext>
            </a:extLst>
          </p:cNvPr>
          <p:cNvSpPr>
            <a:spLocks noChangeShapeType="1"/>
          </p:cNvSpPr>
          <p:nvPr/>
        </p:nvSpPr>
        <p:spPr bwMode="auto">
          <a:xfrm flipH="1" flipV="1">
            <a:off x="6553200" y="1300499"/>
            <a:ext cx="0" cy="2054225"/>
          </a:xfrm>
          <a:prstGeom prst="line">
            <a:avLst/>
          </a:prstGeom>
          <a:noFill/>
          <a:ln w="28575">
            <a:solidFill>
              <a:srgbClr val="FF3300"/>
            </a:solidFill>
            <a:round/>
            <a:headEnd/>
            <a:tailEnd type="triangle" w="med" len="med"/>
          </a:ln>
        </p:spPr>
        <p:txBody>
          <a:bodyPr/>
          <a:lstStyle/>
          <a:p>
            <a:endParaRPr lang="zh-CN" altLang="en-US"/>
          </a:p>
        </p:txBody>
      </p:sp>
      <p:grpSp>
        <p:nvGrpSpPr>
          <p:cNvPr id="31" name="Group 47">
            <a:extLst>
              <a:ext uri="{FF2B5EF4-FFF2-40B4-BE49-F238E27FC236}">
                <a16:creationId xmlns:a16="http://schemas.microsoft.com/office/drawing/2014/main" id="{6CB01850-0537-408E-87E5-9A965A98ADF5}"/>
              </a:ext>
            </a:extLst>
          </p:cNvPr>
          <p:cNvGrpSpPr>
            <a:grpSpLocks/>
          </p:cNvGrpSpPr>
          <p:nvPr/>
        </p:nvGrpSpPr>
        <p:grpSpPr bwMode="auto">
          <a:xfrm>
            <a:off x="5989016" y="875762"/>
            <a:ext cx="141288" cy="2638425"/>
            <a:chOff x="1680" y="1722"/>
            <a:chExt cx="74" cy="1974"/>
          </a:xfrm>
        </p:grpSpPr>
        <p:sp>
          <p:nvSpPr>
            <p:cNvPr id="32" name="Rectangle 45">
              <a:extLst>
                <a:ext uri="{FF2B5EF4-FFF2-40B4-BE49-F238E27FC236}">
                  <a16:creationId xmlns:a16="http://schemas.microsoft.com/office/drawing/2014/main" id="{98AE3B30-7DF3-4EF2-B46B-F142DBF70FAD}"/>
                </a:ext>
              </a:extLst>
            </p:cNvPr>
            <p:cNvSpPr>
              <a:spLocks noChangeArrowheads="1"/>
            </p:cNvSpPr>
            <p:nvPr/>
          </p:nvSpPr>
          <p:spPr bwMode="auto">
            <a:xfrm>
              <a:off x="1680" y="1722"/>
              <a:ext cx="74" cy="1974"/>
            </a:xfrm>
            <a:prstGeom prst="rect">
              <a:avLst/>
            </a:prstGeom>
            <a:solidFill>
              <a:schemeClr val="bg1"/>
            </a:solidFill>
            <a:ln w="28575">
              <a:noFill/>
              <a:miter lim="800000"/>
              <a:headEnd/>
              <a:tailEnd/>
            </a:ln>
          </p:spPr>
          <p:txBody>
            <a:bodyPr wrap="none" anchor="ctr"/>
            <a:lstStyle/>
            <a:p>
              <a:endParaRPr lang="zh-CN" altLang="en-US"/>
            </a:p>
          </p:txBody>
        </p:sp>
        <p:sp>
          <p:nvSpPr>
            <p:cNvPr id="33" name="Line 46">
              <a:extLst>
                <a:ext uri="{FF2B5EF4-FFF2-40B4-BE49-F238E27FC236}">
                  <a16:creationId xmlns:a16="http://schemas.microsoft.com/office/drawing/2014/main" id="{D0E74589-0E4F-4BF5-8CC3-F02D2BB87B34}"/>
                </a:ext>
              </a:extLst>
            </p:cNvPr>
            <p:cNvSpPr>
              <a:spLocks noChangeShapeType="1"/>
            </p:cNvSpPr>
            <p:nvPr/>
          </p:nvSpPr>
          <p:spPr bwMode="auto">
            <a:xfrm flipV="1">
              <a:off x="1712" y="1736"/>
              <a:ext cx="0" cy="1960"/>
            </a:xfrm>
            <a:prstGeom prst="line">
              <a:avLst/>
            </a:prstGeom>
            <a:noFill/>
            <a:ln w="28575">
              <a:solidFill>
                <a:srgbClr val="FF3300"/>
              </a:solidFill>
              <a:round/>
              <a:headEnd/>
              <a:tailEnd type="triangle" w="med" len="med"/>
            </a:ln>
          </p:spPr>
          <p:txBody>
            <a:bodyPr/>
            <a:lstStyle/>
            <a:p>
              <a:endParaRPr lang="zh-CN" altLang="en-US"/>
            </a:p>
          </p:txBody>
        </p:sp>
      </p:grpSp>
      <p:grpSp>
        <p:nvGrpSpPr>
          <p:cNvPr id="34" name="Group 48">
            <a:extLst>
              <a:ext uri="{FF2B5EF4-FFF2-40B4-BE49-F238E27FC236}">
                <a16:creationId xmlns:a16="http://schemas.microsoft.com/office/drawing/2014/main" id="{77BF5B23-FDAF-4AE4-8CC0-E2E0E640ACA5}"/>
              </a:ext>
            </a:extLst>
          </p:cNvPr>
          <p:cNvGrpSpPr>
            <a:grpSpLocks/>
          </p:cNvGrpSpPr>
          <p:nvPr/>
        </p:nvGrpSpPr>
        <p:grpSpPr bwMode="auto">
          <a:xfrm>
            <a:off x="6299023" y="1084199"/>
            <a:ext cx="142875" cy="2312988"/>
            <a:chOff x="1680" y="1722"/>
            <a:chExt cx="74" cy="1974"/>
          </a:xfrm>
        </p:grpSpPr>
        <p:sp>
          <p:nvSpPr>
            <p:cNvPr id="35" name="Rectangle 49">
              <a:extLst>
                <a:ext uri="{FF2B5EF4-FFF2-40B4-BE49-F238E27FC236}">
                  <a16:creationId xmlns:a16="http://schemas.microsoft.com/office/drawing/2014/main" id="{04B53B30-7A1C-4EEA-AA8A-6762EA250CA7}"/>
                </a:ext>
              </a:extLst>
            </p:cNvPr>
            <p:cNvSpPr>
              <a:spLocks noChangeArrowheads="1"/>
            </p:cNvSpPr>
            <p:nvPr/>
          </p:nvSpPr>
          <p:spPr bwMode="auto">
            <a:xfrm>
              <a:off x="1680" y="1722"/>
              <a:ext cx="74" cy="1974"/>
            </a:xfrm>
            <a:prstGeom prst="rect">
              <a:avLst/>
            </a:prstGeom>
            <a:solidFill>
              <a:schemeClr val="bg1"/>
            </a:solidFill>
            <a:ln w="28575">
              <a:noFill/>
              <a:miter lim="800000"/>
              <a:headEnd/>
              <a:tailEnd/>
            </a:ln>
          </p:spPr>
          <p:txBody>
            <a:bodyPr wrap="none" anchor="ctr"/>
            <a:lstStyle/>
            <a:p>
              <a:endParaRPr lang="zh-CN" altLang="en-US"/>
            </a:p>
          </p:txBody>
        </p:sp>
        <p:sp>
          <p:nvSpPr>
            <p:cNvPr id="36" name="Line 50">
              <a:extLst>
                <a:ext uri="{FF2B5EF4-FFF2-40B4-BE49-F238E27FC236}">
                  <a16:creationId xmlns:a16="http://schemas.microsoft.com/office/drawing/2014/main" id="{05ACCE45-12B9-4B6E-8E45-C65A8293A637}"/>
                </a:ext>
              </a:extLst>
            </p:cNvPr>
            <p:cNvSpPr>
              <a:spLocks noChangeShapeType="1"/>
            </p:cNvSpPr>
            <p:nvPr/>
          </p:nvSpPr>
          <p:spPr bwMode="auto">
            <a:xfrm flipV="1">
              <a:off x="1712" y="1736"/>
              <a:ext cx="0" cy="1960"/>
            </a:xfrm>
            <a:prstGeom prst="line">
              <a:avLst/>
            </a:prstGeom>
            <a:noFill/>
            <a:ln w="28575">
              <a:solidFill>
                <a:srgbClr val="FF3300"/>
              </a:solidFill>
              <a:round/>
              <a:headEnd/>
              <a:tailEnd type="triangle" w="med" len="med"/>
            </a:ln>
          </p:spPr>
          <p:txBody>
            <a:bodyPr/>
            <a:lstStyle/>
            <a:p>
              <a:endParaRPr lang="zh-CN" altLang="en-US"/>
            </a:p>
          </p:txBody>
        </p:sp>
      </p:grpSp>
      <p:grpSp>
        <p:nvGrpSpPr>
          <p:cNvPr id="37" name="Group 51">
            <a:extLst>
              <a:ext uri="{FF2B5EF4-FFF2-40B4-BE49-F238E27FC236}">
                <a16:creationId xmlns:a16="http://schemas.microsoft.com/office/drawing/2014/main" id="{0253A9E6-91FF-4AB9-8E58-398A5FAC053B}"/>
              </a:ext>
            </a:extLst>
          </p:cNvPr>
          <p:cNvGrpSpPr>
            <a:grpSpLocks/>
          </p:cNvGrpSpPr>
          <p:nvPr/>
        </p:nvGrpSpPr>
        <p:grpSpPr bwMode="auto">
          <a:xfrm>
            <a:off x="8724354" y="2138477"/>
            <a:ext cx="107950" cy="311150"/>
            <a:chOff x="1680" y="1722"/>
            <a:chExt cx="74" cy="1974"/>
          </a:xfrm>
        </p:grpSpPr>
        <p:sp>
          <p:nvSpPr>
            <p:cNvPr id="38" name="Rectangle 52">
              <a:extLst>
                <a:ext uri="{FF2B5EF4-FFF2-40B4-BE49-F238E27FC236}">
                  <a16:creationId xmlns:a16="http://schemas.microsoft.com/office/drawing/2014/main" id="{068154A8-DBE5-417E-9C0B-2AB1CEA36E22}"/>
                </a:ext>
              </a:extLst>
            </p:cNvPr>
            <p:cNvSpPr>
              <a:spLocks noChangeArrowheads="1"/>
            </p:cNvSpPr>
            <p:nvPr/>
          </p:nvSpPr>
          <p:spPr bwMode="auto">
            <a:xfrm>
              <a:off x="1680" y="1722"/>
              <a:ext cx="74" cy="1974"/>
            </a:xfrm>
            <a:prstGeom prst="rect">
              <a:avLst/>
            </a:prstGeom>
            <a:solidFill>
              <a:schemeClr val="bg1"/>
            </a:solidFill>
            <a:ln w="28575">
              <a:noFill/>
              <a:miter lim="800000"/>
              <a:headEnd/>
              <a:tailEnd/>
            </a:ln>
          </p:spPr>
          <p:txBody>
            <a:bodyPr wrap="none" anchor="ctr"/>
            <a:lstStyle/>
            <a:p>
              <a:endParaRPr lang="zh-CN" altLang="en-US"/>
            </a:p>
          </p:txBody>
        </p:sp>
        <p:sp>
          <p:nvSpPr>
            <p:cNvPr id="39" name="Line 53">
              <a:extLst>
                <a:ext uri="{FF2B5EF4-FFF2-40B4-BE49-F238E27FC236}">
                  <a16:creationId xmlns:a16="http://schemas.microsoft.com/office/drawing/2014/main" id="{AB88ED3C-ADF7-4A96-B09A-DB157D43BDDC}"/>
                </a:ext>
              </a:extLst>
            </p:cNvPr>
            <p:cNvSpPr>
              <a:spLocks noChangeShapeType="1"/>
            </p:cNvSpPr>
            <p:nvPr/>
          </p:nvSpPr>
          <p:spPr bwMode="auto">
            <a:xfrm flipV="1">
              <a:off x="1712" y="1736"/>
              <a:ext cx="0" cy="1960"/>
            </a:xfrm>
            <a:prstGeom prst="line">
              <a:avLst/>
            </a:prstGeom>
            <a:noFill/>
            <a:ln w="28575">
              <a:solidFill>
                <a:srgbClr val="FF3300"/>
              </a:solidFill>
              <a:round/>
              <a:headEnd/>
              <a:tailEnd type="triangle" w="med" len="med"/>
            </a:ln>
          </p:spPr>
          <p:txBody>
            <a:bodyPr/>
            <a:lstStyle/>
            <a:p>
              <a:endParaRPr lang="zh-CN" altLang="en-US"/>
            </a:p>
          </p:txBody>
        </p:sp>
      </p:grpSp>
      <p:grpSp>
        <p:nvGrpSpPr>
          <p:cNvPr id="40" name="Group 58">
            <a:extLst>
              <a:ext uri="{FF2B5EF4-FFF2-40B4-BE49-F238E27FC236}">
                <a16:creationId xmlns:a16="http://schemas.microsoft.com/office/drawing/2014/main" id="{470585F4-96DF-4913-BD0A-777F3BFD0771}"/>
              </a:ext>
            </a:extLst>
          </p:cNvPr>
          <p:cNvGrpSpPr>
            <a:grpSpLocks/>
          </p:cNvGrpSpPr>
          <p:nvPr/>
        </p:nvGrpSpPr>
        <p:grpSpPr bwMode="auto">
          <a:xfrm>
            <a:off x="9194452" y="2196419"/>
            <a:ext cx="88753" cy="160338"/>
            <a:chOff x="3600" y="2400"/>
            <a:chExt cx="89" cy="1662"/>
          </a:xfrm>
        </p:grpSpPr>
        <p:sp>
          <p:nvSpPr>
            <p:cNvPr id="41" name="Rectangle 59">
              <a:extLst>
                <a:ext uri="{FF2B5EF4-FFF2-40B4-BE49-F238E27FC236}">
                  <a16:creationId xmlns:a16="http://schemas.microsoft.com/office/drawing/2014/main" id="{BEDBBF1B-4875-42A9-9D7D-5BD9CD285360}"/>
                </a:ext>
              </a:extLst>
            </p:cNvPr>
            <p:cNvSpPr>
              <a:spLocks noChangeArrowheads="1"/>
            </p:cNvSpPr>
            <p:nvPr/>
          </p:nvSpPr>
          <p:spPr bwMode="auto">
            <a:xfrm>
              <a:off x="3600" y="2400"/>
              <a:ext cx="89" cy="1662"/>
            </a:xfrm>
            <a:prstGeom prst="rect">
              <a:avLst/>
            </a:prstGeom>
            <a:solidFill>
              <a:schemeClr val="bg1"/>
            </a:solidFill>
            <a:ln w="12700">
              <a:noFill/>
              <a:miter lim="800000"/>
              <a:headEnd/>
              <a:tailEnd/>
            </a:ln>
          </p:spPr>
          <p:txBody>
            <a:bodyPr wrap="none" anchor="ctr"/>
            <a:lstStyle/>
            <a:p>
              <a:endParaRPr lang="zh-CN" altLang="en-US"/>
            </a:p>
          </p:txBody>
        </p:sp>
        <p:sp>
          <p:nvSpPr>
            <p:cNvPr id="42" name="Line 60">
              <a:extLst>
                <a:ext uri="{FF2B5EF4-FFF2-40B4-BE49-F238E27FC236}">
                  <a16:creationId xmlns:a16="http://schemas.microsoft.com/office/drawing/2014/main" id="{44F8F66D-7BBF-4639-A05D-5FD5F398C044}"/>
                </a:ext>
              </a:extLst>
            </p:cNvPr>
            <p:cNvSpPr>
              <a:spLocks noChangeShapeType="1"/>
            </p:cNvSpPr>
            <p:nvPr/>
          </p:nvSpPr>
          <p:spPr bwMode="auto">
            <a:xfrm flipV="1">
              <a:off x="3633" y="2400"/>
              <a:ext cx="1" cy="1662"/>
            </a:xfrm>
            <a:prstGeom prst="line">
              <a:avLst/>
            </a:prstGeom>
            <a:noFill/>
            <a:ln w="19050">
              <a:solidFill>
                <a:srgbClr val="FF3300"/>
              </a:solidFill>
              <a:round/>
              <a:headEnd/>
              <a:tailEnd type="triangle" w="med" len="med"/>
            </a:ln>
          </p:spPr>
          <p:txBody>
            <a:bodyPr/>
            <a:lstStyle/>
            <a:p>
              <a:endParaRPr lang="zh-CN" altLang="en-US"/>
            </a:p>
          </p:txBody>
        </p:sp>
      </p:grpSp>
      <p:graphicFrame>
        <p:nvGraphicFramePr>
          <p:cNvPr id="43" name="Object 62">
            <a:extLst>
              <a:ext uri="{FF2B5EF4-FFF2-40B4-BE49-F238E27FC236}">
                <a16:creationId xmlns:a16="http://schemas.microsoft.com/office/drawing/2014/main" id="{79857620-AB0E-4618-B9F4-E2CC84766BA0}"/>
              </a:ext>
            </a:extLst>
          </p:cNvPr>
          <p:cNvGraphicFramePr>
            <a:graphicFrameLocks noChangeAspect="1"/>
          </p:cNvGraphicFramePr>
          <p:nvPr/>
        </p:nvGraphicFramePr>
        <p:xfrm>
          <a:off x="5842829" y="4077073"/>
          <a:ext cx="4537075" cy="563563"/>
        </p:xfrm>
        <a:graphic>
          <a:graphicData uri="http://schemas.openxmlformats.org/presentationml/2006/ole">
            <mc:AlternateContent xmlns:mc="http://schemas.openxmlformats.org/markup-compatibility/2006">
              <mc:Choice xmlns:v="urn:schemas-microsoft-com:vml" Requires="v">
                <p:oleObj spid="_x0000_s2078" name="Equation" r:id="rId3" imgW="1790640" imgH="241200" progId="Equation.DSMT4">
                  <p:embed/>
                </p:oleObj>
              </mc:Choice>
              <mc:Fallback>
                <p:oleObj name="Equation" r:id="rId3" imgW="1790640" imgH="241200" progId="Equation.DSMT4">
                  <p:embed/>
                  <p:pic>
                    <p:nvPicPr>
                      <p:cNvPr id="37950" name="Object 62"/>
                      <p:cNvPicPr>
                        <a:picLocks noChangeAspect="1" noChangeArrowheads="1"/>
                      </p:cNvPicPr>
                      <p:nvPr/>
                    </p:nvPicPr>
                    <p:blipFill>
                      <a:blip r:embed="rId4"/>
                      <a:srcRect/>
                      <a:stretch>
                        <a:fillRect/>
                      </a:stretch>
                    </p:blipFill>
                    <p:spPr bwMode="auto">
                      <a:xfrm>
                        <a:off x="5842829" y="4077073"/>
                        <a:ext cx="4537075" cy="563563"/>
                      </a:xfrm>
                      <a:prstGeom prst="rect">
                        <a:avLst/>
                      </a:prstGeom>
                      <a:solidFill>
                        <a:schemeClr val="accent2">
                          <a:lumMod val="40000"/>
                          <a:lumOff val="60000"/>
                        </a:schemeClr>
                      </a:solidFill>
                    </p:spPr>
                  </p:pic>
                </p:oleObj>
              </mc:Fallback>
            </mc:AlternateContent>
          </a:graphicData>
        </a:graphic>
      </p:graphicFrame>
      <p:graphicFrame>
        <p:nvGraphicFramePr>
          <p:cNvPr id="44" name="Object 63">
            <a:extLst>
              <a:ext uri="{FF2B5EF4-FFF2-40B4-BE49-F238E27FC236}">
                <a16:creationId xmlns:a16="http://schemas.microsoft.com/office/drawing/2014/main" id="{0BACE0BE-39EA-45AC-92B9-987CE7AC77D9}"/>
              </a:ext>
            </a:extLst>
          </p:cNvPr>
          <p:cNvGraphicFramePr>
            <a:graphicFrameLocks noChangeAspect="1"/>
          </p:cNvGraphicFramePr>
          <p:nvPr>
            <p:extLst>
              <p:ext uri="{D42A27DB-BD31-4B8C-83A1-F6EECF244321}">
                <p14:modId xmlns:p14="http://schemas.microsoft.com/office/powerpoint/2010/main" val="3756660107"/>
              </p:ext>
            </p:extLst>
          </p:nvPr>
        </p:nvGraphicFramePr>
        <p:xfrm>
          <a:off x="2407531" y="4323314"/>
          <a:ext cx="2759288" cy="823954"/>
        </p:xfrm>
        <a:graphic>
          <a:graphicData uri="http://schemas.openxmlformats.org/presentationml/2006/ole">
            <mc:AlternateContent xmlns:mc="http://schemas.openxmlformats.org/markup-compatibility/2006">
              <mc:Choice xmlns:v="urn:schemas-microsoft-com:vml" Requires="v">
                <p:oleObj spid="_x0000_s2079" name="Equation" r:id="rId5" imgW="1320480" imgH="393480" progId="Equation.DSMT4">
                  <p:embed/>
                </p:oleObj>
              </mc:Choice>
              <mc:Fallback>
                <p:oleObj name="Equation" r:id="rId5" imgW="1320480" imgH="393480" progId="Equation.DSMT4">
                  <p:embed/>
                  <p:pic>
                    <p:nvPicPr>
                      <p:cNvPr id="18435" name="Object 63"/>
                      <p:cNvPicPr>
                        <a:picLocks noChangeAspect="1" noChangeArrowheads="1"/>
                      </p:cNvPicPr>
                      <p:nvPr/>
                    </p:nvPicPr>
                    <p:blipFill>
                      <a:blip r:embed="rId6"/>
                      <a:srcRect/>
                      <a:stretch>
                        <a:fillRect/>
                      </a:stretch>
                    </p:blipFill>
                    <p:spPr bwMode="auto">
                      <a:xfrm>
                        <a:off x="2407531" y="4323314"/>
                        <a:ext cx="2759288" cy="8239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Text Box 64">
            <a:extLst>
              <a:ext uri="{FF2B5EF4-FFF2-40B4-BE49-F238E27FC236}">
                <a16:creationId xmlns:a16="http://schemas.microsoft.com/office/drawing/2014/main" id="{22E434A1-E7A3-4E2F-858B-7614B7D40E94}"/>
              </a:ext>
            </a:extLst>
          </p:cNvPr>
          <p:cNvSpPr txBox="1">
            <a:spLocks noChangeArrowheads="1"/>
          </p:cNvSpPr>
          <p:nvPr/>
        </p:nvSpPr>
        <p:spPr bwMode="auto">
          <a:xfrm>
            <a:off x="1828801" y="1324089"/>
            <a:ext cx="184731" cy="369332"/>
          </a:xfrm>
          <a:prstGeom prst="rect">
            <a:avLst/>
          </a:prstGeom>
          <a:noFill/>
          <a:ln w="9525">
            <a:noFill/>
            <a:miter lim="800000"/>
            <a:headEnd/>
            <a:tailEnd/>
          </a:ln>
        </p:spPr>
        <p:txBody>
          <a:bodyPr wrap="none">
            <a:spAutoFit/>
          </a:bodyPr>
          <a:lstStyle/>
          <a:p>
            <a:endParaRPr lang="zh-CN" altLang="zh-CN"/>
          </a:p>
        </p:txBody>
      </p:sp>
      <p:sp>
        <p:nvSpPr>
          <p:cNvPr id="47" name="TextBox 1">
            <a:extLst>
              <a:ext uri="{FF2B5EF4-FFF2-40B4-BE49-F238E27FC236}">
                <a16:creationId xmlns:a16="http://schemas.microsoft.com/office/drawing/2014/main" id="{AA42CF32-8917-4393-BAE6-CCF4FE3DCCD5}"/>
              </a:ext>
            </a:extLst>
          </p:cNvPr>
          <p:cNvSpPr txBox="1"/>
          <p:nvPr/>
        </p:nvSpPr>
        <p:spPr>
          <a:xfrm>
            <a:off x="6098935" y="4735291"/>
            <a:ext cx="4286177" cy="1815882"/>
          </a:xfrm>
          <a:prstGeom prst="rect">
            <a:avLst/>
          </a:prstGeom>
          <a:noFill/>
        </p:spPr>
        <p:txBody>
          <a:bodyPr wrap="square" rtlCol="0">
            <a:spAutoFit/>
          </a:bodyPr>
          <a:lstStyle/>
          <a:p>
            <a:r>
              <a:rPr lang="zh-CN" altLang="en-US" sz="2800" dirty="0">
                <a:latin typeface="黑体" pitchFamily="49" charset="-122"/>
                <a:ea typeface="黑体" pitchFamily="49" charset="-122"/>
              </a:rPr>
              <a:t>  入射光通量没有损失，</a:t>
            </a:r>
            <a:endParaRPr lang="en-US" altLang="zh-CN" sz="2800" dirty="0">
              <a:latin typeface="黑体" pitchFamily="49" charset="-122"/>
              <a:ea typeface="黑体" pitchFamily="49" charset="-122"/>
            </a:endParaRPr>
          </a:p>
          <a:p>
            <a:r>
              <a:rPr lang="zh-CN" altLang="en-US" sz="2800" dirty="0">
                <a:latin typeface="黑体" pitchFamily="49" charset="-122"/>
                <a:ea typeface="黑体" pitchFamily="49" charset="-122"/>
              </a:rPr>
              <a:t>  焦点或像点的光振幅是</a:t>
            </a:r>
            <a:endParaRPr lang="en-US" altLang="zh-CN" sz="2800" dirty="0">
              <a:latin typeface="黑体" pitchFamily="49" charset="-122"/>
              <a:ea typeface="黑体" pitchFamily="49" charset="-122"/>
            </a:endParaRPr>
          </a:p>
          <a:p>
            <a:r>
              <a:rPr lang="zh-CN" altLang="en-US" sz="2800" dirty="0">
                <a:latin typeface="黑体" pitchFamily="49" charset="-122"/>
                <a:ea typeface="黑体" pitchFamily="49" charset="-122"/>
              </a:rPr>
              <a:t>传统波带片的</a:t>
            </a:r>
            <a:r>
              <a:rPr lang="en-US" altLang="zh-CN" sz="2800" dirty="0">
                <a:latin typeface="黑体" pitchFamily="49" charset="-122"/>
                <a:ea typeface="黑体" pitchFamily="49" charset="-122"/>
              </a:rPr>
              <a:t>2</a:t>
            </a:r>
            <a:r>
              <a:rPr lang="zh-CN" altLang="en-US" sz="2800" dirty="0">
                <a:latin typeface="黑体" pitchFamily="49" charset="-122"/>
                <a:ea typeface="黑体" pitchFamily="49" charset="-122"/>
              </a:rPr>
              <a:t>倍，</a:t>
            </a:r>
            <a:endParaRPr lang="en-US" altLang="zh-CN" sz="2800" dirty="0">
              <a:latin typeface="黑体" pitchFamily="49" charset="-122"/>
              <a:ea typeface="黑体" pitchFamily="49" charset="-122"/>
            </a:endParaRPr>
          </a:p>
          <a:p>
            <a:r>
              <a:rPr lang="zh-CN" altLang="en-US" sz="2800" dirty="0">
                <a:latin typeface="黑体" pitchFamily="49" charset="-122"/>
                <a:ea typeface="黑体" pitchFamily="49" charset="-122"/>
              </a:rPr>
              <a:t>  光强为</a:t>
            </a:r>
            <a:r>
              <a:rPr lang="en-US" altLang="zh-CN" sz="2800" dirty="0">
                <a:latin typeface="黑体" pitchFamily="49" charset="-122"/>
                <a:ea typeface="黑体" pitchFamily="49" charset="-122"/>
              </a:rPr>
              <a:t>4</a:t>
            </a:r>
            <a:r>
              <a:rPr lang="zh-CN" altLang="en-US" sz="2800" dirty="0">
                <a:latin typeface="黑体" pitchFamily="49" charset="-122"/>
                <a:ea typeface="黑体" pitchFamily="49" charset="-122"/>
              </a:rPr>
              <a:t>倍。</a:t>
            </a:r>
          </a:p>
        </p:txBody>
      </p:sp>
      <p:grpSp>
        <p:nvGrpSpPr>
          <p:cNvPr id="48" name="组合 47">
            <a:extLst>
              <a:ext uri="{FF2B5EF4-FFF2-40B4-BE49-F238E27FC236}">
                <a16:creationId xmlns:a16="http://schemas.microsoft.com/office/drawing/2014/main" id="{DB73E79E-8E79-46A3-95D1-AAA9C6F63553}"/>
              </a:ext>
            </a:extLst>
          </p:cNvPr>
          <p:cNvGrpSpPr/>
          <p:nvPr/>
        </p:nvGrpSpPr>
        <p:grpSpPr>
          <a:xfrm>
            <a:off x="9428322" y="2202992"/>
            <a:ext cx="45719" cy="122672"/>
            <a:chOff x="8253834" y="1873102"/>
            <a:chExt cx="45719" cy="122672"/>
          </a:xfrm>
        </p:grpSpPr>
        <p:sp>
          <p:nvSpPr>
            <p:cNvPr id="49" name="矩形 48">
              <a:extLst>
                <a:ext uri="{FF2B5EF4-FFF2-40B4-BE49-F238E27FC236}">
                  <a16:creationId xmlns:a16="http://schemas.microsoft.com/office/drawing/2014/main" id="{608C29FF-BF70-4462-9BFB-2A7A93FD1532}"/>
                </a:ext>
              </a:extLst>
            </p:cNvPr>
            <p:cNvSpPr/>
            <p:nvPr/>
          </p:nvSpPr>
          <p:spPr>
            <a:xfrm>
              <a:off x="8253834" y="1873102"/>
              <a:ext cx="45719" cy="122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Line 19">
              <a:extLst>
                <a:ext uri="{FF2B5EF4-FFF2-40B4-BE49-F238E27FC236}">
                  <a16:creationId xmlns:a16="http://schemas.microsoft.com/office/drawing/2014/main" id="{757F85C5-035E-4F0D-8C6D-518AAC06CBB6}"/>
                </a:ext>
              </a:extLst>
            </p:cNvPr>
            <p:cNvSpPr>
              <a:spLocks noChangeShapeType="1"/>
            </p:cNvSpPr>
            <p:nvPr/>
          </p:nvSpPr>
          <p:spPr bwMode="auto">
            <a:xfrm>
              <a:off x="8277213" y="1912336"/>
              <a:ext cx="0" cy="74012"/>
            </a:xfrm>
            <a:prstGeom prst="line">
              <a:avLst/>
            </a:prstGeom>
            <a:noFill/>
            <a:ln w="9525">
              <a:solidFill>
                <a:srgbClr val="FF0000"/>
              </a:solidFill>
              <a:round/>
              <a:headEnd/>
              <a:tailEnd/>
            </a:ln>
          </p:spPr>
          <p:txBody>
            <a:bodyPr/>
            <a:lstStyle/>
            <a:p>
              <a:endParaRPr lang="zh-CN" altLang="en-US"/>
            </a:p>
          </p:txBody>
        </p:sp>
      </p:grpSp>
      <p:grpSp>
        <p:nvGrpSpPr>
          <p:cNvPr id="51" name="Group 57">
            <a:extLst>
              <a:ext uri="{FF2B5EF4-FFF2-40B4-BE49-F238E27FC236}">
                <a16:creationId xmlns:a16="http://schemas.microsoft.com/office/drawing/2014/main" id="{5264BC5B-2541-4A82-8D25-FD65D8E70879}"/>
              </a:ext>
            </a:extLst>
          </p:cNvPr>
          <p:cNvGrpSpPr>
            <a:grpSpLocks/>
          </p:cNvGrpSpPr>
          <p:nvPr/>
        </p:nvGrpSpPr>
        <p:grpSpPr bwMode="auto">
          <a:xfrm>
            <a:off x="8961950" y="2172047"/>
            <a:ext cx="86378" cy="216024"/>
            <a:chOff x="3600" y="2400"/>
            <a:chExt cx="89" cy="1662"/>
          </a:xfrm>
        </p:grpSpPr>
        <p:sp>
          <p:nvSpPr>
            <p:cNvPr id="52" name="Rectangle 55">
              <a:extLst>
                <a:ext uri="{FF2B5EF4-FFF2-40B4-BE49-F238E27FC236}">
                  <a16:creationId xmlns:a16="http://schemas.microsoft.com/office/drawing/2014/main" id="{A6FEB272-0F4A-49AE-9121-E81C70B18492}"/>
                </a:ext>
              </a:extLst>
            </p:cNvPr>
            <p:cNvSpPr>
              <a:spLocks noChangeArrowheads="1"/>
            </p:cNvSpPr>
            <p:nvPr/>
          </p:nvSpPr>
          <p:spPr bwMode="auto">
            <a:xfrm>
              <a:off x="3600" y="2400"/>
              <a:ext cx="89" cy="1662"/>
            </a:xfrm>
            <a:prstGeom prst="rect">
              <a:avLst/>
            </a:prstGeom>
            <a:solidFill>
              <a:schemeClr val="bg1"/>
            </a:solidFill>
            <a:ln w="12700">
              <a:noFill/>
              <a:miter lim="800000"/>
              <a:headEnd/>
              <a:tailEnd/>
            </a:ln>
          </p:spPr>
          <p:txBody>
            <a:bodyPr wrap="none" anchor="ctr"/>
            <a:lstStyle/>
            <a:p>
              <a:endParaRPr lang="zh-CN" altLang="en-US"/>
            </a:p>
          </p:txBody>
        </p:sp>
        <p:sp>
          <p:nvSpPr>
            <p:cNvPr id="53" name="Line 56">
              <a:extLst>
                <a:ext uri="{FF2B5EF4-FFF2-40B4-BE49-F238E27FC236}">
                  <a16:creationId xmlns:a16="http://schemas.microsoft.com/office/drawing/2014/main" id="{EE1609AC-E662-4A2E-8BCC-D18E44101D81}"/>
                </a:ext>
              </a:extLst>
            </p:cNvPr>
            <p:cNvSpPr>
              <a:spLocks noChangeShapeType="1"/>
            </p:cNvSpPr>
            <p:nvPr/>
          </p:nvSpPr>
          <p:spPr bwMode="auto">
            <a:xfrm flipV="1">
              <a:off x="3638" y="2412"/>
              <a:ext cx="0" cy="1650"/>
            </a:xfrm>
            <a:prstGeom prst="line">
              <a:avLst/>
            </a:prstGeom>
            <a:noFill/>
            <a:ln w="19050">
              <a:solidFill>
                <a:srgbClr val="FF3300"/>
              </a:solidFill>
              <a:round/>
              <a:headEnd/>
              <a:tailEnd type="triangle" w="med" len="med"/>
            </a:ln>
          </p:spPr>
          <p:txBody>
            <a:bodyPr/>
            <a:lstStyle/>
            <a:p>
              <a:endParaRPr lang="zh-CN" altLang="en-US"/>
            </a:p>
          </p:txBody>
        </p:sp>
      </p:grpSp>
      <p:sp>
        <p:nvSpPr>
          <p:cNvPr id="54" name="任意多边形 8">
            <a:extLst>
              <a:ext uri="{FF2B5EF4-FFF2-40B4-BE49-F238E27FC236}">
                <a16:creationId xmlns:a16="http://schemas.microsoft.com/office/drawing/2014/main" id="{076F80FF-9754-453F-B9E7-3BC63610214A}"/>
              </a:ext>
            </a:extLst>
          </p:cNvPr>
          <p:cNvSpPr/>
          <p:nvPr/>
        </p:nvSpPr>
        <p:spPr>
          <a:xfrm>
            <a:off x="5842829" y="833006"/>
            <a:ext cx="4077148" cy="1387737"/>
          </a:xfrm>
          <a:custGeom>
            <a:avLst/>
            <a:gdLst>
              <a:gd name="connsiteX0" fmla="*/ 0 w 4077148"/>
              <a:gd name="connsiteY0" fmla="*/ 0 h 1387737"/>
              <a:gd name="connsiteX1" fmla="*/ 978946 w 4077148"/>
              <a:gd name="connsiteY1" fmla="*/ 559398 h 1387737"/>
              <a:gd name="connsiteX2" fmla="*/ 2043953 w 4077148"/>
              <a:gd name="connsiteY2" fmla="*/ 1011219 h 1387737"/>
              <a:gd name="connsiteX3" fmla="*/ 2979868 w 4077148"/>
              <a:gd name="connsiteY3" fmla="*/ 1269402 h 1387737"/>
              <a:gd name="connsiteX4" fmla="*/ 3614569 w 4077148"/>
              <a:gd name="connsiteY4" fmla="*/ 1366221 h 1387737"/>
              <a:gd name="connsiteX5" fmla="*/ 4077148 w 4077148"/>
              <a:gd name="connsiteY5" fmla="*/ 1387737 h 138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7148" h="1387737">
                <a:moveTo>
                  <a:pt x="0" y="0"/>
                </a:moveTo>
                <a:cubicBezTo>
                  <a:pt x="319143" y="195431"/>
                  <a:pt x="638287" y="390862"/>
                  <a:pt x="978946" y="559398"/>
                </a:cubicBezTo>
                <a:cubicBezTo>
                  <a:pt x="1319605" y="727934"/>
                  <a:pt x="1710466" y="892885"/>
                  <a:pt x="2043953" y="1011219"/>
                </a:cubicBezTo>
                <a:cubicBezTo>
                  <a:pt x="2377440" y="1129553"/>
                  <a:pt x="2718099" y="1210235"/>
                  <a:pt x="2979868" y="1269402"/>
                </a:cubicBezTo>
                <a:cubicBezTo>
                  <a:pt x="3241637" y="1328569"/>
                  <a:pt x="3431689" y="1346499"/>
                  <a:pt x="3614569" y="1366221"/>
                </a:cubicBezTo>
                <a:cubicBezTo>
                  <a:pt x="3797449" y="1385944"/>
                  <a:pt x="4077148" y="1387737"/>
                  <a:pt x="4077148" y="1387737"/>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5">
            <a:extLst>
              <a:ext uri="{FF2B5EF4-FFF2-40B4-BE49-F238E27FC236}">
                <a16:creationId xmlns:a16="http://schemas.microsoft.com/office/drawing/2014/main" id="{0C2E7C2F-A239-481A-AD29-3F38AD0FF22E}"/>
              </a:ext>
            </a:extLst>
          </p:cNvPr>
          <p:cNvSpPr/>
          <p:nvPr/>
        </p:nvSpPr>
        <p:spPr>
          <a:xfrm flipV="1">
            <a:off x="5926498" y="2319803"/>
            <a:ext cx="4077148" cy="1387737"/>
          </a:xfrm>
          <a:custGeom>
            <a:avLst/>
            <a:gdLst>
              <a:gd name="connsiteX0" fmla="*/ 0 w 4077148"/>
              <a:gd name="connsiteY0" fmla="*/ 0 h 1387737"/>
              <a:gd name="connsiteX1" fmla="*/ 978946 w 4077148"/>
              <a:gd name="connsiteY1" fmla="*/ 559398 h 1387737"/>
              <a:gd name="connsiteX2" fmla="*/ 2043953 w 4077148"/>
              <a:gd name="connsiteY2" fmla="*/ 1011219 h 1387737"/>
              <a:gd name="connsiteX3" fmla="*/ 2979868 w 4077148"/>
              <a:gd name="connsiteY3" fmla="*/ 1269402 h 1387737"/>
              <a:gd name="connsiteX4" fmla="*/ 3614569 w 4077148"/>
              <a:gd name="connsiteY4" fmla="*/ 1366221 h 1387737"/>
              <a:gd name="connsiteX5" fmla="*/ 4077148 w 4077148"/>
              <a:gd name="connsiteY5" fmla="*/ 1387737 h 138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7148" h="1387737">
                <a:moveTo>
                  <a:pt x="0" y="0"/>
                </a:moveTo>
                <a:cubicBezTo>
                  <a:pt x="319143" y="195431"/>
                  <a:pt x="638287" y="390862"/>
                  <a:pt x="978946" y="559398"/>
                </a:cubicBezTo>
                <a:cubicBezTo>
                  <a:pt x="1319605" y="727934"/>
                  <a:pt x="1710466" y="892885"/>
                  <a:pt x="2043953" y="1011219"/>
                </a:cubicBezTo>
                <a:cubicBezTo>
                  <a:pt x="2377440" y="1129553"/>
                  <a:pt x="2718099" y="1210235"/>
                  <a:pt x="2979868" y="1269402"/>
                </a:cubicBezTo>
                <a:cubicBezTo>
                  <a:pt x="3241637" y="1328569"/>
                  <a:pt x="3431689" y="1346499"/>
                  <a:pt x="3614569" y="1366221"/>
                </a:cubicBezTo>
                <a:cubicBezTo>
                  <a:pt x="3797449" y="1385944"/>
                  <a:pt x="4077148" y="1387737"/>
                  <a:pt x="4077148" y="1387737"/>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D5435DC1-6FAB-4A32-BB25-63A37F79153A}"/>
              </a:ext>
            </a:extLst>
          </p:cNvPr>
          <p:cNvGrpSpPr/>
          <p:nvPr/>
        </p:nvGrpSpPr>
        <p:grpSpPr>
          <a:xfrm>
            <a:off x="2079819" y="5013574"/>
            <a:ext cx="3617182" cy="1259316"/>
            <a:chOff x="5475767" y="13617"/>
            <a:chExt cx="3617182" cy="1259316"/>
          </a:xfrm>
        </p:grpSpPr>
        <p:pic>
          <p:nvPicPr>
            <p:cNvPr id="57" name="Picture 205" descr="http://www.hinews.cn/pic/0/14/40/97/14409796_077493.jpg">
              <a:extLst>
                <a:ext uri="{FF2B5EF4-FFF2-40B4-BE49-F238E27FC236}">
                  <a16:creationId xmlns:a16="http://schemas.microsoft.com/office/drawing/2014/main" id="{EC47F2CA-63A3-43B5-862C-446305F3A4F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2" t="46466" r="4129" b="11022"/>
            <a:stretch/>
          </p:blipFill>
          <p:spPr bwMode="auto">
            <a:xfrm>
              <a:off x="5475767" y="13617"/>
              <a:ext cx="3617182" cy="1259316"/>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直接连接符 57">
              <a:extLst>
                <a:ext uri="{FF2B5EF4-FFF2-40B4-BE49-F238E27FC236}">
                  <a16:creationId xmlns:a16="http://schemas.microsoft.com/office/drawing/2014/main" id="{A5CC3C63-3F4E-4287-8E54-29F64965B056}"/>
                </a:ext>
              </a:extLst>
            </p:cNvPr>
            <p:cNvCxnSpPr/>
            <p:nvPr/>
          </p:nvCxnSpPr>
          <p:spPr>
            <a:xfrm>
              <a:off x="7397916" y="949439"/>
              <a:ext cx="316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13">
              <a:extLst>
                <a:ext uri="{FF2B5EF4-FFF2-40B4-BE49-F238E27FC236}">
                  <a16:creationId xmlns:a16="http://schemas.microsoft.com/office/drawing/2014/main" id="{8EC0DB08-E103-4182-94E5-74AC32DB8188}"/>
                </a:ext>
              </a:extLst>
            </p:cNvPr>
            <p:cNvSpPr txBox="1"/>
            <p:nvPr/>
          </p:nvSpPr>
          <p:spPr>
            <a:xfrm>
              <a:off x="7289963" y="903601"/>
              <a:ext cx="721792"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ea typeface="黑体" pitchFamily="49" charset="-122"/>
                  <a:cs typeface="Times New Roman" panose="02020603050405020304" pitchFamily="18" charset="0"/>
                </a:rPr>
                <a:t>1</a:t>
              </a:r>
              <a:r>
                <a:rPr lang="en-US" altLang="zh-CN" dirty="0">
                  <a:solidFill>
                    <a:schemeClr val="bg1"/>
                  </a:solidFill>
                  <a:latin typeface="Times New Roman" panose="02020603050405020304" pitchFamily="18" charset="0"/>
                  <a:ea typeface="黑体" pitchFamily="49" charset="-122"/>
                  <a:cs typeface="Times New Roman" panose="02020603050405020304" pitchFamily="18" charset="0"/>
                  <a:sym typeface="Symbol"/>
                </a:rPr>
                <a:t>m</a:t>
              </a:r>
              <a:endParaRPr lang="zh-CN" altLang="en-US" dirty="0">
                <a:solidFill>
                  <a:schemeClr val="bg1"/>
                </a:solidFill>
                <a:latin typeface="Times New Roman" panose="02020603050405020304" pitchFamily="18" charset="0"/>
                <a:ea typeface="黑体" pitchFamily="49" charset="-122"/>
                <a:cs typeface="Times New Roman" panose="02020603050405020304" pitchFamily="18" charset="0"/>
              </a:endParaRPr>
            </a:p>
          </p:txBody>
        </p:sp>
      </p:grpSp>
      <p:grpSp>
        <p:nvGrpSpPr>
          <p:cNvPr id="60" name="组合 59">
            <a:extLst>
              <a:ext uri="{FF2B5EF4-FFF2-40B4-BE49-F238E27FC236}">
                <a16:creationId xmlns:a16="http://schemas.microsoft.com/office/drawing/2014/main" id="{F01F442D-4070-4473-BBDB-E9197DF8E72F}"/>
              </a:ext>
            </a:extLst>
          </p:cNvPr>
          <p:cNvGrpSpPr/>
          <p:nvPr/>
        </p:nvGrpSpPr>
        <p:grpSpPr>
          <a:xfrm rot="16200000">
            <a:off x="3461695" y="1193225"/>
            <a:ext cx="208035" cy="2269671"/>
            <a:chOff x="2727087" y="661993"/>
            <a:chExt cx="331596" cy="5086324"/>
          </a:xfrm>
          <a:solidFill>
            <a:schemeClr val="tx2">
              <a:lumMod val="20000"/>
              <a:lumOff val="80000"/>
            </a:schemeClr>
          </a:solidFill>
        </p:grpSpPr>
        <p:sp>
          <p:nvSpPr>
            <p:cNvPr id="61" name="矩形 60">
              <a:extLst>
                <a:ext uri="{FF2B5EF4-FFF2-40B4-BE49-F238E27FC236}">
                  <a16:creationId xmlns:a16="http://schemas.microsoft.com/office/drawing/2014/main" id="{AF08D770-1DF6-4F05-8F9E-9CDD4CA5DBAC}"/>
                </a:ext>
              </a:extLst>
            </p:cNvPr>
            <p:cNvSpPr/>
            <p:nvPr/>
          </p:nvSpPr>
          <p:spPr>
            <a:xfrm>
              <a:off x="2727087" y="661993"/>
              <a:ext cx="159910" cy="50712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AE637DD3-57F3-435A-A454-62263E471DF4}"/>
                </a:ext>
              </a:extLst>
            </p:cNvPr>
            <p:cNvSpPr/>
            <p:nvPr/>
          </p:nvSpPr>
          <p:spPr>
            <a:xfrm>
              <a:off x="2879411" y="661993"/>
              <a:ext cx="168979" cy="3187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CF9A9677-F4BA-4ADD-80C3-56118FEC03D9}"/>
                </a:ext>
              </a:extLst>
            </p:cNvPr>
            <p:cNvSpPr/>
            <p:nvPr/>
          </p:nvSpPr>
          <p:spPr>
            <a:xfrm>
              <a:off x="2879991" y="5429582"/>
              <a:ext cx="168978" cy="3187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601428F8-DB96-4967-9A80-2FEC506BD8D5}"/>
                </a:ext>
              </a:extLst>
            </p:cNvPr>
            <p:cNvSpPr/>
            <p:nvPr/>
          </p:nvSpPr>
          <p:spPr>
            <a:xfrm>
              <a:off x="2885639" y="1402230"/>
              <a:ext cx="173044" cy="59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28B1BCEB-F113-4807-A134-4E2F0D79E820}"/>
                </a:ext>
              </a:extLst>
            </p:cNvPr>
            <p:cNvSpPr/>
            <p:nvPr/>
          </p:nvSpPr>
          <p:spPr>
            <a:xfrm>
              <a:off x="2879103" y="4293779"/>
              <a:ext cx="173044" cy="59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6" name="直接连接符 65">
            <a:extLst>
              <a:ext uri="{FF2B5EF4-FFF2-40B4-BE49-F238E27FC236}">
                <a16:creationId xmlns:a16="http://schemas.microsoft.com/office/drawing/2014/main" id="{5041710D-3359-45EC-A269-EE4724711261}"/>
              </a:ext>
            </a:extLst>
          </p:cNvPr>
          <p:cNvCxnSpPr/>
          <p:nvPr/>
        </p:nvCxnSpPr>
        <p:spPr>
          <a:xfrm rot="16200000" flipV="1">
            <a:off x="2783632" y="2325664"/>
            <a:ext cx="1512168"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63B0027F-AA17-49AA-9DD6-0CEBBCE2BFB1}"/>
              </a:ext>
            </a:extLst>
          </p:cNvPr>
          <p:cNvSpPr txBox="1"/>
          <p:nvPr/>
        </p:nvSpPr>
        <p:spPr>
          <a:xfrm>
            <a:off x="2633836" y="3074879"/>
            <a:ext cx="1991225" cy="400110"/>
          </a:xfrm>
          <a:prstGeom prst="rect">
            <a:avLst/>
          </a:prstGeom>
          <a:noFill/>
        </p:spPr>
        <p:txBody>
          <a:bodyPr wrap="square" rtlCol="0">
            <a:spAutoFit/>
          </a:bodyPr>
          <a:lstStyle/>
          <a:p>
            <a:r>
              <a:rPr lang="zh-CN" altLang="en-US" sz="2000" dirty="0">
                <a:latin typeface="黑体" pitchFamily="49" charset="-122"/>
                <a:ea typeface="黑体" pitchFamily="49" charset="-122"/>
              </a:rPr>
              <a:t>浮雕型波带片</a:t>
            </a:r>
          </a:p>
        </p:txBody>
      </p:sp>
    </p:spTree>
    <p:extLst>
      <p:ext uri="{BB962C8B-B14F-4D97-AF65-F5344CB8AC3E}">
        <p14:creationId xmlns:p14="http://schemas.microsoft.com/office/powerpoint/2010/main" val="2968597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余弦式波带片</a:t>
            </a:r>
          </a:p>
        </p:txBody>
      </p:sp>
      <p:sp>
        <p:nvSpPr>
          <p:cNvPr id="3" name="Text Box 68">
            <a:extLst>
              <a:ext uri="{FF2B5EF4-FFF2-40B4-BE49-F238E27FC236}">
                <a16:creationId xmlns:a16="http://schemas.microsoft.com/office/drawing/2014/main" id="{55DA7D3D-7F13-4778-BCB9-6EDCC4AD86BB}"/>
              </a:ext>
            </a:extLst>
          </p:cNvPr>
          <p:cNvSpPr txBox="1">
            <a:spLocks noChangeArrowheads="1"/>
          </p:cNvSpPr>
          <p:nvPr/>
        </p:nvSpPr>
        <p:spPr bwMode="auto">
          <a:xfrm>
            <a:off x="2633459" y="4965918"/>
            <a:ext cx="6912768" cy="1815882"/>
          </a:xfrm>
          <a:prstGeom prst="rect">
            <a:avLst/>
          </a:prstGeom>
          <a:noFill/>
          <a:ln w="9525">
            <a:noFill/>
            <a:miter lim="800000"/>
            <a:headEnd/>
            <a:tailEnd/>
          </a:ln>
        </p:spPr>
        <p:txBody>
          <a:bodyPr wrap="square">
            <a:spAutoFit/>
          </a:bodyPr>
          <a:lstStyle/>
          <a:p>
            <a:r>
              <a:rPr lang="zh-CN" altLang="en-US" sz="2800" dirty="0">
                <a:latin typeface="黑体" pitchFamily="49" charset="-122"/>
                <a:ea typeface="黑体" pitchFamily="49" charset="-122"/>
              </a:rPr>
              <a:t>它是通过球面波和平面波干涉制作的，</a:t>
            </a:r>
            <a:endParaRPr lang="en-US" altLang="zh-CN" sz="2800" dirty="0">
              <a:latin typeface="黑体" pitchFamily="49" charset="-122"/>
              <a:ea typeface="黑体" pitchFamily="49" charset="-122"/>
            </a:endParaRPr>
          </a:p>
          <a:p>
            <a:r>
              <a:rPr lang="zh-CN" altLang="en-US" sz="2800" dirty="0">
                <a:latin typeface="黑体" pitchFamily="49" charset="-122"/>
                <a:ea typeface="黑体" pitchFamily="49" charset="-122"/>
              </a:rPr>
              <a:t>其光照时的透过函数为余弦或正弦式，</a:t>
            </a:r>
            <a:endParaRPr lang="en-US" altLang="zh-CN" sz="2800" dirty="0">
              <a:latin typeface="黑体" pitchFamily="49" charset="-122"/>
              <a:ea typeface="黑体" pitchFamily="49" charset="-122"/>
            </a:endParaRPr>
          </a:p>
          <a:p>
            <a:r>
              <a:rPr lang="zh-CN" altLang="en-US" sz="2800" dirty="0">
                <a:latin typeface="黑体" pitchFamily="49" charset="-122"/>
                <a:ea typeface="黑体" pitchFamily="49" charset="-122"/>
              </a:rPr>
              <a:t>具有更好的聚焦性能，</a:t>
            </a:r>
            <a:endParaRPr lang="en-US" altLang="zh-CN" sz="2800" dirty="0">
              <a:latin typeface="黑体" pitchFamily="49" charset="-122"/>
              <a:ea typeface="黑体" pitchFamily="49" charset="-122"/>
            </a:endParaRPr>
          </a:p>
          <a:p>
            <a:r>
              <a:rPr lang="zh-CN" altLang="en-US" sz="2800" dirty="0">
                <a:latin typeface="黑体" pitchFamily="49" charset="-122"/>
                <a:ea typeface="黑体" pitchFamily="49" charset="-122"/>
              </a:rPr>
              <a:t>只有一个实焦点和一个虚焦点。</a:t>
            </a:r>
          </a:p>
        </p:txBody>
      </p:sp>
      <p:grpSp>
        <p:nvGrpSpPr>
          <p:cNvPr id="4" name="组合 3">
            <a:extLst>
              <a:ext uri="{FF2B5EF4-FFF2-40B4-BE49-F238E27FC236}">
                <a16:creationId xmlns:a16="http://schemas.microsoft.com/office/drawing/2014/main" id="{9F053234-13E8-4290-8A6B-493C0E788748}"/>
              </a:ext>
            </a:extLst>
          </p:cNvPr>
          <p:cNvGrpSpPr/>
          <p:nvPr/>
        </p:nvGrpSpPr>
        <p:grpSpPr>
          <a:xfrm>
            <a:off x="2904046" y="2098452"/>
            <a:ext cx="3024700" cy="2385435"/>
            <a:chOff x="2047366" y="2786795"/>
            <a:chExt cx="3024700" cy="2385435"/>
          </a:xfrm>
        </p:grpSpPr>
        <p:grpSp>
          <p:nvGrpSpPr>
            <p:cNvPr id="5" name="组合 4">
              <a:extLst>
                <a:ext uri="{FF2B5EF4-FFF2-40B4-BE49-F238E27FC236}">
                  <a16:creationId xmlns:a16="http://schemas.microsoft.com/office/drawing/2014/main" id="{9F5EE3A6-54F9-428A-97B0-66FC5C853EB2}"/>
                </a:ext>
              </a:extLst>
            </p:cNvPr>
            <p:cNvGrpSpPr/>
            <p:nvPr/>
          </p:nvGrpSpPr>
          <p:grpSpPr>
            <a:xfrm>
              <a:off x="2061506" y="2959425"/>
              <a:ext cx="2928958" cy="2"/>
              <a:chOff x="2000232" y="3143248"/>
              <a:chExt cx="2928958" cy="2"/>
            </a:xfrm>
          </p:grpSpPr>
          <p:cxnSp>
            <p:nvCxnSpPr>
              <p:cNvPr id="44" name="直接连接符 43">
                <a:extLst>
                  <a:ext uri="{FF2B5EF4-FFF2-40B4-BE49-F238E27FC236}">
                    <a16:creationId xmlns:a16="http://schemas.microsoft.com/office/drawing/2014/main" id="{86450A7F-5003-4499-BDA6-7313ACE70414}"/>
                  </a:ext>
                </a:extLst>
              </p:cNvPr>
              <p:cNvCxnSpPr/>
              <p:nvPr/>
            </p:nvCxnSpPr>
            <p:spPr bwMode="auto">
              <a:xfrm>
                <a:off x="2000232" y="3143248"/>
                <a:ext cx="2928958" cy="0"/>
              </a:xfrm>
              <a:prstGeom prst="line">
                <a:avLst/>
              </a:prstGeom>
              <a:solidFill>
                <a:schemeClr val="accent1"/>
              </a:solidFill>
              <a:ln w="19050" cap="flat" cmpd="sng" algn="ctr">
                <a:solidFill>
                  <a:schemeClr val="accent6">
                    <a:lumMod val="75000"/>
                  </a:schemeClr>
                </a:solidFill>
                <a:prstDash val="solid"/>
                <a:round/>
                <a:headEnd type="none" w="med" len="med"/>
                <a:tailEnd type="none" w="med" len="med"/>
              </a:ln>
              <a:effectLst/>
            </p:spPr>
          </p:cxnSp>
          <p:cxnSp>
            <p:nvCxnSpPr>
              <p:cNvPr id="45" name="直接箭头连接符 44">
                <a:extLst>
                  <a:ext uri="{FF2B5EF4-FFF2-40B4-BE49-F238E27FC236}">
                    <a16:creationId xmlns:a16="http://schemas.microsoft.com/office/drawing/2014/main" id="{1BB6B474-C1A4-4AB2-9388-F7C1F72D4561}"/>
                  </a:ext>
                </a:extLst>
              </p:cNvPr>
              <p:cNvCxnSpPr/>
              <p:nvPr/>
            </p:nvCxnSpPr>
            <p:spPr bwMode="auto">
              <a:xfrm>
                <a:off x="3776649" y="3143248"/>
                <a:ext cx="509599" cy="2"/>
              </a:xfrm>
              <a:prstGeom prst="straightConnector1">
                <a:avLst/>
              </a:prstGeom>
              <a:solidFill>
                <a:schemeClr val="accent1"/>
              </a:solidFill>
              <a:ln w="19050" cap="flat" cmpd="sng" algn="ctr">
                <a:solidFill>
                  <a:schemeClr val="accent6">
                    <a:lumMod val="75000"/>
                  </a:schemeClr>
                </a:solidFill>
                <a:prstDash val="solid"/>
                <a:round/>
                <a:headEnd type="none" w="med" len="med"/>
                <a:tailEnd type="arrow"/>
              </a:ln>
              <a:effectLst/>
            </p:spPr>
          </p:cxnSp>
        </p:grpSp>
        <p:grpSp>
          <p:nvGrpSpPr>
            <p:cNvPr id="6" name="组合 5">
              <a:extLst>
                <a:ext uri="{FF2B5EF4-FFF2-40B4-BE49-F238E27FC236}">
                  <a16:creationId xmlns:a16="http://schemas.microsoft.com/office/drawing/2014/main" id="{0D142608-4428-4E37-9116-1B375CEF6133}"/>
                </a:ext>
              </a:extLst>
            </p:cNvPr>
            <p:cNvGrpSpPr/>
            <p:nvPr/>
          </p:nvGrpSpPr>
          <p:grpSpPr>
            <a:xfrm>
              <a:off x="2061506" y="3292312"/>
              <a:ext cx="2928958" cy="2"/>
              <a:chOff x="2000232" y="3143248"/>
              <a:chExt cx="2928958" cy="2"/>
            </a:xfrm>
          </p:grpSpPr>
          <p:cxnSp>
            <p:nvCxnSpPr>
              <p:cNvPr id="42" name="直接连接符 41">
                <a:extLst>
                  <a:ext uri="{FF2B5EF4-FFF2-40B4-BE49-F238E27FC236}">
                    <a16:creationId xmlns:a16="http://schemas.microsoft.com/office/drawing/2014/main" id="{D9E03974-FE6D-4545-A896-3D0655A52742}"/>
                  </a:ext>
                </a:extLst>
              </p:cNvPr>
              <p:cNvCxnSpPr/>
              <p:nvPr/>
            </p:nvCxnSpPr>
            <p:spPr bwMode="auto">
              <a:xfrm>
                <a:off x="2000232" y="3143248"/>
                <a:ext cx="2928958" cy="0"/>
              </a:xfrm>
              <a:prstGeom prst="line">
                <a:avLst/>
              </a:prstGeom>
              <a:solidFill>
                <a:schemeClr val="accent1"/>
              </a:solidFill>
              <a:ln w="19050" cap="flat" cmpd="sng" algn="ctr">
                <a:solidFill>
                  <a:schemeClr val="accent6">
                    <a:lumMod val="75000"/>
                  </a:schemeClr>
                </a:solidFill>
                <a:prstDash val="solid"/>
                <a:round/>
                <a:headEnd type="none" w="med" len="med"/>
                <a:tailEnd type="none" w="med" len="med"/>
              </a:ln>
              <a:effectLst/>
            </p:spPr>
          </p:cxnSp>
          <p:cxnSp>
            <p:nvCxnSpPr>
              <p:cNvPr id="43" name="直接箭头连接符 42">
                <a:extLst>
                  <a:ext uri="{FF2B5EF4-FFF2-40B4-BE49-F238E27FC236}">
                    <a16:creationId xmlns:a16="http://schemas.microsoft.com/office/drawing/2014/main" id="{6FD5750B-BA6D-434E-858A-BB7252F4A558}"/>
                  </a:ext>
                </a:extLst>
              </p:cNvPr>
              <p:cNvCxnSpPr/>
              <p:nvPr/>
            </p:nvCxnSpPr>
            <p:spPr bwMode="auto">
              <a:xfrm>
                <a:off x="3776649" y="3143248"/>
                <a:ext cx="509599" cy="2"/>
              </a:xfrm>
              <a:prstGeom prst="straightConnector1">
                <a:avLst/>
              </a:prstGeom>
              <a:solidFill>
                <a:schemeClr val="accent1"/>
              </a:solidFill>
              <a:ln w="19050" cap="flat" cmpd="sng" algn="ctr">
                <a:solidFill>
                  <a:schemeClr val="accent6">
                    <a:lumMod val="75000"/>
                  </a:schemeClr>
                </a:solidFill>
                <a:prstDash val="solid"/>
                <a:round/>
                <a:headEnd type="none" w="med" len="med"/>
                <a:tailEnd type="arrow"/>
              </a:ln>
              <a:effectLst/>
            </p:spPr>
          </p:cxnSp>
        </p:grpSp>
        <p:grpSp>
          <p:nvGrpSpPr>
            <p:cNvPr id="7" name="组合 6">
              <a:extLst>
                <a:ext uri="{FF2B5EF4-FFF2-40B4-BE49-F238E27FC236}">
                  <a16:creationId xmlns:a16="http://schemas.microsoft.com/office/drawing/2014/main" id="{4AB10CCE-F7E9-40BE-B0A8-96DDCFE5B6FD}"/>
                </a:ext>
              </a:extLst>
            </p:cNvPr>
            <p:cNvGrpSpPr/>
            <p:nvPr/>
          </p:nvGrpSpPr>
          <p:grpSpPr>
            <a:xfrm>
              <a:off x="2052080" y="3616507"/>
              <a:ext cx="2928958" cy="2"/>
              <a:chOff x="2000232" y="3143248"/>
              <a:chExt cx="2928958" cy="2"/>
            </a:xfrm>
          </p:grpSpPr>
          <p:cxnSp>
            <p:nvCxnSpPr>
              <p:cNvPr id="40" name="直接连接符 39">
                <a:extLst>
                  <a:ext uri="{FF2B5EF4-FFF2-40B4-BE49-F238E27FC236}">
                    <a16:creationId xmlns:a16="http://schemas.microsoft.com/office/drawing/2014/main" id="{8BDE88C5-8DD4-4DA0-BD0A-367DF55928DA}"/>
                  </a:ext>
                </a:extLst>
              </p:cNvPr>
              <p:cNvCxnSpPr/>
              <p:nvPr/>
            </p:nvCxnSpPr>
            <p:spPr bwMode="auto">
              <a:xfrm>
                <a:off x="2000232" y="3143248"/>
                <a:ext cx="2928958" cy="0"/>
              </a:xfrm>
              <a:prstGeom prst="line">
                <a:avLst/>
              </a:prstGeom>
              <a:solidFill>
                <a:schemeClr val="accent1"/>
              </a:solidFill>
              <a:ln w="19050" cap="flat" cmpd="sng" algn="ctr">
                <a:solidFill>
                  <a:schemeClr val="accent6">
                    <a:lumMod val="75000"/>
                  </a:schemeClr>
                </a:solidFill>
                <a:prstDash val="solid"/>
                <a:round/>
                <a:headEnd type="none" w="med" len="med"/>
                <a:tailEnd type="none" w="med" len="med"/>
              </a:ln>
              <a:effectLst/>
            </p:spPr>
          </p:cxnSp>
          <p:cxnSp>
            <p:nvCxnSpPr>
              <p:cNvPr id="41" name="直接箭头连接符 40">
                <a:extLst>
                  <a:ext uri="{FF2B5EF4-FFF2-40B4-BE49-F238E27FC236}">
                    <a16:creationId xmlns:a16="http://schemas.microsoft.com/office/drawing/2014/main" id="{81C505B4-5EBA-478A-A0A2-616DD5EE3131}"/>
                  </a:ext>
                </a:extLst>
              </p:cNvPr>
              <p:cNvCxnSpPr/>
              <p:nvPr/>
            </p:nvCxnSpPr>
            <p:spPr bwMode="auto">
              <a:xfrm>
                <a:off x="3776649" y="3143248"/>
                <a:ext cx="509599" cy="2"/>
              </a:xfrm>
              <a:prstGeom prst="straightConnector1">
                <a:avLst/>
              </a:prstGeom>
              <a:solidFill>
                <a:schemeClr val="accent1"/>
              </a:solidFill>
              <a:ln w="19050" cap="flat" cmpd="sng" algn="ctr">
                <a:solidFill>
                  <a:schemeClr val="accent6">
                    <a:lumMod val="75000"/>
                  </a:schemeClr>
                </a:solidFill>
                <a:prstDash val="solid"/>
                <a:round/>
                <a:headEnd type="none" w="med" len="med"/>
                <a:tailEnd type="arrow"/>
              </a:ln>
              <a:effectLst/>
            </p:spPr>
          </p:cxnSp>
        </p:grpSp>
        <p:grpSp>
          <p:nvGrpSpPr>
            <p:cNvPr id="8" name="组合 7">
              <a:extLst>
                <a:ext uri="{FF2B5EF4-FFF2-40B4-BE49-F238E27FC236}">
                  <a16:creationId xmlns:a16="http://schemas.microsoft.com/office/drawing/2014/main" id="{872F0D17-CFBF-4F10-8079-A27528A7EE10}"/>
                </a:ext>
              </a:extLst>
            </p:cNvPr>
            <p:cNvGrpSpPr/>
            <p:nvPr/>
          </p:nvGrpSpPr>
          <p:grpSpPr>
            <a:xfrm>
              <a:off x="2056793" y="3958821"/>
              <a:ext cx="2928958" cy="2"/>
              <a:chOff x="2000232" y="3143248"/>
              <a:chExt cx="2928958" cy="2"/>
            </a:xfrm>
          </p:grpSpPr>
          <p:cxnSp>
            <p:nvCxnSpPr>
              <p:cNvPr id="38" name="直接连接符 37">
                <a:extLst>
                  <a:ext uri="{FF2B5EF4-FFF2-40B4-BE49-F238E27FC236}">
                    <a16:creationId xmlns:a16="http://schemas.microsoft.com/office/drawing/2014/main" id="{140EBE0C-388E-41CB-8B9C-72CC4B69709C}"/>
                  </a:ext>
                </a:extLst>
              </p:cNvPr>
              <p:cNvCxnSpPr/>
              <p:nvPr/>
            </p:nvCxnSpPr>
            <p:spPr bwMode="auto">
              <a:xfrm>
                <a:off x="2000232" y="3143248"/>
                <a:ext cx="2928958" cy="0"/>
              </a:xfrm>
              <a:prstGeom prst="line">
                <a:avLst/>
              </a:prstGeom>
              <a:solidFill>
                <a:schemeClr val="accent1"/>
              </a:solidFill>
              <a:ln w="19050" cap="flat" cmpd="sng" algn="ctr">
                <a:solidFill>
                  <a:schemeClr val="accent6">
                    <a:lumMod val="75000"/>
                  </a:schemeClr>
                </a:solidFill>
                <a:prstDash val="solid"/>
                <a:round/>
                <a:headEnd type="none" w="med" len="med"/>
                <a:tailEnd type="none" w="med" len="med"/>
              </a:ln>
              <a:effectLst/>
            </p:spPr>
          </p:cxnSp>
          <p:cxnSp>
            <p:nvCxnSpPr>
              <p:cNvPr id="39" name="直接箭头连接符 38">
                <a:extLst>
                  <a:ext uri="{FF2B5EF4-FFF2-40B4-BE49-F238E27FC236}">
                    <a16:creationId xmlns:a16="http://schemas.microsoft.com/office/drawing/2014/main" id="{D4102BCD-D0DA-4A6A-B2C4-10CAA01AB6F6}"/>
                  </a:ext>
                </a:extLst>
              </p:cNvPr>
              <p:cNvCxnSpPr/>
              <p:nvPr/>
            </p:nvCxnSpPr>
            <p:spPr bwMode="auto">
              <a:xfrm>
                <a:off x="3776649" y="3143248"/>
                <a:ext cx="509599" cy="2"/>
              </a:xfrm>
              <a:prstGeom prst="straightConnector1">
                <a:avLst/>
              </a:prstGeom>
              <a:solidFill>
                <a:schemeClr val="accent1"/>
              </a:solidFill>
              <a:ln w="19050" cap="flat" cmpd="sng" algn="ctr">
                <a:solidFill>
                  <a:schemeClr val="accent6">
                    <a:lumMod val="75000"/>
                  </a:schemeClr>
                </a:solidFill>
                <a:prstDash val="solid"/>
                <a:round/>
                <a:headEnd type="none" w="med" len="med"/>
                <a:tailEnd type="arrow"/>
              </a:ln>
              <a:effectLst/>
            </p:spPr>
          </p:cxnSp>
        </p:grpSp>
        <p:grpSp>
          <p:nvGrpSpPr>
            <p:cNvPr id="9" name="组合 8">
              <a:extLst>
                <a:ext uri="{FF2B5EF4-FFF2-40B4-BE49-F238E27FC236}">
                  <a16:creationId xmlns:a16="http://schemas.microsoft.com/office/drawing/2014/main" id="{B14A9A71-8FA8-482F-93A2-6970A9CEE53B}"/>
                </a:ext>
              </a:extLst>
            </p:cNvPr>
            <p:cNvGrpSpPr/>
            <p:nvPr/>
          </p:nvGrpSpPr>
          <p:grpSpPr>
            <a:xfrm>
              <a:off x="2047366" y="4287730"/>
              <a:ext cx="2928958" cy="2"/>
              <a:chOff x="2000232" y="3143248"/>
              <a:chExt cx="2928958" cy="2"/>
            </a:xfrm>
          </p:grpSpPr>
          <p:cxnSp>
            <p:nvCxnSpPr>
              <p:cNvPr id="36" name="直接连接符 35">
                <a:extLst>
                  <a:ext uri="{FF2B5EF4-FFF2-40B4-BE49-F238E27FC236}">
                    <a16:creationId xmlns:a16="http://schemas.microsoft.com/office/drawing/2014/main" id="{0627AC99-66D8-48D2-9E23-84080C6C2D83}"/>
                  </a:ext>
                </a:extLst>
              </p:cNvPr>
              <p:cNvCxnSpPr/>
              <p:nvPr/>
            </p:nvCxnSpPr>
            <p:spPr bwMode="auto">
              <a:xfrm>
                <a:off x="2000232" y="3143248"/>
                <a:ext cx="2928958" cy="0"/>
              </a:xfrm>
              <a:prstGeom prst="line">
                <a:avLst/>
              </a:prstGeom>
              <a:solidFill>
                <a:schemeClr val="accent1"/>
              </a:solidFill>
              <a:ln w="19050" cap="flat" cmpd="sng" algn="ctr">
                <a:solidFill>
                  <a:schemeClr val="accent6">
                    <a:lumMod val="75000"/>
                  </a:schemeClr>
                </a:solidFill>
                <a:prstDash val="solid"/>
                <a:round/>
                <a:headEnd type="none" w="med" len="med"/>
                <a:tailEnd type="none" w="med" len="med"/>
              </a:ln>
              <a:effectLst/>
            </p:spPr>
          </p:cxnSp>
          <p:cxnSp>
            <p:nvCxnSpPr>
              <p:cNvPr id="37" name="直接箭头连接符 36">
                <a:extLst>
                  <a:ext uri="{FF2B5EF4-FFF2-40B4-BE49-F238E27FC236}">
                    <a16:creationId xmlns:a16="http://schemas.microsoft.com/office/drawing/2014/main" id="{F7E86B01-D1C3-406C-8DB1-D64D03948193}"/>
                  </a:ext>
                </a:extLst>
              </p:cNvPr>
              <p:cNvCxnSpPr/>
              <p:nvPr/>
            </p:nvCxnSpPr>
            <p:spPr bwMode="auto">
              <a:xfrm>
                <a:off x="3776649" y="3143248"/>
                <a:ext cx="509599" cy="2"/>
              </a:xfrm>
              <a:prstGeom prst="straightConnector1">
                <a:avLst/>
              </a:prstGeom>
              <a:solidFill>
                <a:schemeClr val="accent1"/>
              </a:solidFill>
              <a:ln w="19050" cap="flat" cmpd="sng" algn="ctr">
                <a:solidFill>
                  <a:schemeClr val="accent6">
                    <a:lumMod val="75000"/>
                  </a:schemeClr>
                </a:solidFill>
                <a:prstDash val="solid"/>
                <a:round/>
                <a:headEnd type="none" w="med" len="med"/>
                <a:tailEnd type="arrow"/>
              </a:ln>
              <a:effectLst/>
            </p:spPr>
          </p:cxnSp>
        </p:grpSp>
        <p:grpSp>
          <p:nvGrpSpPr>
            <p:cNvPr id="10" name="组合 9">
              <a:extLst>
                <a:ext uri="{FF2B5EF4-FFF2-40B4-BE49-F238E27FC236}">
                  <a16:creationId xmlns:a16="http://schemas.microsoft.com/office/drawing/2014/main" id="{C324ECF8-71C6-4A78-B3BF-6D2F88B4F1C6}"/>
                </a:ext>
              </a:extLst>
            </p:cNvPr>
            <p:cNvGrpSpPr/>
            <p:nvPr/>
          </p:nvGrpSpPr>
          <p:grpSpPr>
            <a:xfrm>
              <a:off x="2051343" y="4625330"/>
              <a:ext cx="2928958" cy="2"/>
              <a:chOff x="2000232" y="3143248"/>
              <a:chExt cx="2928958" cy="2"/>
            </a:xfrm>
          </p:grpSpPr>
          <p:cxnSp>
            <p:nvCxnSpPr>
              <p:cNvPr id="34" name="直接连接符 33">
                <a:extLst>
                  <a:ext uri="{FF2B5EF4-FFF2-40B4-BE49-F238E27FC236}">
                    <a16:creationId xmlns:a16="http://schemas.microsoft.com/office/drawing/2014/main" id="{A127D4F5-ED64-4371-B160-F4AEF4C27382}"/>
                  </a:ext>
                </a:extLst>
              </p:cNvPr>
              <p:cNvCxnSpPr/>
              <p:nvPr/>
            </p:nvCxnSpPr>
            <p:spPr bwMode="auto">
              <a:xfrm>
                <a:off x="2000232" y="3143248"/>
                <a:ext cx="2928958" cy="0"/>
              </a:xfrm>
              <a:prstGeom prst="line">
                <a:avLst/>
              </a:prstGeom>
              <a:solidFill>
                <a:schemeClr val="accent1"/>
              </a:solidFill>
              <a:ln w="19050" cap="flat" cmpd="sng" algn="ctr">
                <a:solidFill>
                  <a:schemeClr val="accent6">
                    <a:lumMod val="75000"/>
                  </a:schemeClr>
                </a:solidFill>
                <a:prstDash val="solid"/>
                <a:round/>
                <a:headEnd type="none" w="med" len="med"/>
                <a:tailEnd type="none" w="med" len="med"/>
              </a:ln>
              <a:effectLst/>
            </p:spPr>
          </p:cxnSp>
          <p:cxnSp>
            <p:nvCxnSpPr>
              <p:cNvPr id="35" name="直接箭头连接符 34">
                <a:extLst>
                  <a:ext uri="{FF2B5EF4-FFF2-40B4-BE49-F238E27FC236}">
                    <a16:creationId xmlns:a16="http://schemas.microsoft.com/office/drawing/2014/main" id="{0E88DFB8-AA5E-415A-A4B3-8E48E633FA32}"/>
                  </a:ext>
                </a:extLst>
              </p:cNvPr>
              <p:cNvCxnSpPr/>
              <p:nvPr/>
            </p:nvCxnSpPr>
            <p:spPr bwMode="auto">
              <a:xfrm>
                <a:off x="3776649" y="3143248"/>
                <a:ext cx="509599" cy="2"/>
              </a:xfrm>
              <a:prstGeom prst="straightConnector1">
                <a:avLst/>
              </a:prstGeom>
              <a:solidFill>
                <a:schemeClr val="accent1"/>
              </a:solidFill>
              <a:ln w="19050" cap="flat" cmpd="sng" algn="ctr">
                <a:solidFill>
                  <a:schemeClr val="accent6">
                    <a:lumMod val="75000"/>
                  </a:schemeClr>
                </a:solidFill>
                <a:prstDash val="solid"/>
                <a:round/>
                <a:headEnd type="none" w="med" len="med"/>
                <a:tailEnd type="arrow"/>
              </a:ln>
              <a:effectLst/>
            </p:spPr>
          </p:cxnSp>
        </p:grpSp>
        <p:grpSp>
          <p:nvGrpSpPr>
            <p:cNvPr id="11" name="组合 10">
              <a:extLst>
                <a:ext uri="{FF2B5EF4-FFF2-40B4-BE49-F238E27FC236}">
                  <a16:creationId xmlns:a16="http://schemas.microsoft.com/office/drawing/2014/main" id="{E6C77991-8E66-4AED-8B55-FF20D6C3A650}"/>
                </a:ext>
              </a:extLst>
            </p:cNvPr>
            <p:cNvGrpSpPr/>
            <p:nvPr/>
          </p:nvGrpSpPr>
          <p:grpSpPr>
            <a:xfrm>
              <a:off x="2055318" y="4963666"/>
              <a:ext cx="2928958" cy="2"/>
              <a:chOff x="2000232" y="3143248"/>
              <a:chExt cx="2928958" cy="2"/>
            </a:xfrm>
          </p:grpSpPr>
          <p:cxnSp>
            <p:nvCxnSpPr>
              <p:cNvPr id="32" name="直接连接符 31">
                <a:extLst>
                  <a:ext uri="{FF2B5EF4-FFF2-40B4-BE49-F238E27FC236}">
                    <a16:creationId xmlns:a16="http://schemas.microsoft.com/office/drawing/2014/main" id="{F80C54AC-65BC-480D-9A35-C2A0AA8A9A78}"/>
                  </a:ext>
                </a:extLst>
              </p:cNvPr>
              <p:cNvCxnSpPr/>
              <p:nvPr/>
            </p:nvCxnSpPr>
            <p:spPr bwMode="auto">
              <a:xfrm>
                <a:off x="2000232" y="3143248"/>
                <a:ext cx="2928958" cy="0"/>
              </a:xfrm>
              <a:prstGeom prst="line">
                <a:avLst/>
              </a:prstGeom>
              <a:solidFill>
                <a:schemeClr val="accent1"/>
              </a:solidFill>
              <a:ln w="19050" cap="flat" cmpd="sng" algn="ctr">
                <a:solidFill>
                  <a:schemeClr val="accent6">
                    <a:lumMod val="75000"/>
                  </a:schemeClr>
                </a:solidFill>
                <a:prstDash val="solid"/>
                <a:round/>
                <a:headEnd type="none" w="med" len="med"/>
                <a:tailEnd type="none" w="med" len="med"/>
              </a:ln>
              <a:effectLst/>
            </p:spPr>
          </p:cxnSp>
          <p:cxnSp>
            <p:nvCxnSpPr>
              <p:cNvPr id="33" name="直接箭头连接符 32">
                <a:extLst>
                  <a:ext uri="{FF2B5EF4-FFF2-40B4-BE49-F238E27FC236}">
                    <a16:creationId xmlns:a16="http://schemas.microsoft.com/office/drawing/2014/main" id="{6E05FA9F-C16F-41C8-9F0C-16D099C545BC}"/>
                  </a:ext>
                </a:extLst>
              </p:cNvPr>
              <p:cNvCxnSpPr/>
              <p:nvPr/>
            </p:nvCxnSpPr>
            <p:spPr bwMode="auto">
              <a:xfrm>
                <a:off x="3776649" y="3143248"/>
                <a:ext cx="509599" cy="2"/>
              </a:xfrm>
              <a:prstGeom prst="straightConnector1">
                <a:avLst/>
              </a:prstGeom>
              <a:solidFill>
                <a:schemeClr val="accent1"/>
              </a:solidFill>
              <a:ln w="19050" cap="flat" cmpd="sng" algn="ctr">
                <a:solidFill>
                  <a:schemeClr val="accent6">
                    <a:lumMod val="75000"/>
                  </a:schemeClr>
                </a:solidFill>
                <a:prstDash val="solid"/>
                <a:round/>
                <a:headEnd type="none" w="med" len="med"/>
                <a:tailEnd type="arrow"/>
              </a:ln>
              <a:effectLst/>
            </p:spPr>
          </p:cxnSp>
        </p:grpSp>
        <p:grpSp>
          <p:nvGrpSpPr>
            <p:cNvPr id="12" name="组合 11">
              <a:extLst>
                <a:ext uri="{FF2B5EF4-FFF2-40B4-BE49-F238E27FC236}">
                  <a16:creationId xmlns:a16="http://schemas.microsoft.com/office/drawing/2014/main" id="{55F256D3-13EC-4FF1-9B87-D98140EC2598}"/>
                </a:ext>
              </a:extLst>
            </p:cNvPr>
            <p:cNvGrpSpPr/>
            <p:nvPr/>
          </p:nvGrpSpPr>
          <p:grpSpPr>
            <a:xfrm>
              <a:off x="2096311" y="2964730"/>
              <a:ext cx="2885755" cy="994427"/>
              <a:chOff x="2116318" y="2964730"/>
              <a:chExt cx="2865748" cy="989815"/>
            </a:xfrm>
          </p:grpSpPr>
          <p:cxnSp>
            <p:nvCxnSpPr>
              <p:cNvPr id="30" name="直接连接符 29">
                <a:extLst>
                  <a:ext uri="{FF2B5EF4-FFF2-40B4-BE49-F238E27FC236}">
                    <a16:creationId xmlns:a16="http://schemas.microsoft.com/office/drawing/2014/main" id="{E9F91981-62DF-4C5B-94A2-CF36FAB8A3F8}"/>
                  </a:ext>
                </a:extLst>
              </p:cNvPr>
              <p:cNvCxnSpPr/>
              <p:nvPr/>
            </p:nvCxnSpPr>
            <p:spPr bwMode="auto">
              <a:xfrm flipV="1">
                <a:off x="2116318" y="2964730"/>
                <a:ext cx="2865748" cy="98981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1" name="直接箭头连接符 30">
                <a:extLst>
                  <a:ext uri="{FF2B5EF4-FFF2-40B4-BE49-F238E27FC236}">
                    <a16:creationId xmlns:a16="http://schemas.microsoft.com/office/drawing/2014/main" id="{7CD0ED6C-9DC6-4AC7-BA10-4DC34AF9FF8D}"/>
                  </a:ext>
                </a:extLst>
              </p:cNvPr>
              <p:cNvCxnSpPr/>
              <p:nvPr/>
            </p:nvCxnSpPr>
            <p:spPr bwMode="auto">
              <a:xfrm flipV="1">
                <a:off x="3690938" y="3378995"/>
                <a:ext cx="85725" cy="3095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grpSp>
          <p:nvGrpSpPr>
            <p:cNvPr id="13" name="组合 12">
              <a:extLst>
                <a:ext uri="{FF2B5EF4-FFF2-40B4-BE49-F238E27FC236}">
                  <a16:creationId xmlns:a16="http://schemas.microsoft.com/office/drawing/2014/main" id="{C6C03A9B-EA71-477E-886B-A3E10FAF4F88}"/>
                </a:ext>
              </a:extLst>
            </p:cNvPr>
            <p:cNvGrpSpPr/>
            <p:nvPr/>
          </p:nvGrpSpPr>
          <p:grpSpPr>
            <a:xfrm>
              <a:off x="2101174" y="3300716"/>
              <a:ext cx="2880324" cy="663305"/>
              <a:chOff x="2116318" y="2964730"/>
              <a:chExt cx="2865748" cy="989815"/>
            </a:xfrm>
          </p:grpSpPr>
          <p:cxnSp>
            <p:nvCxnSpPr>
              <p:cNvPr id="28" name="直接连接符 27">
                <a:extLst>
                  <a:ext uri="{FF2B5EF4-FFF2-40B4-BE49-F238E27FC236}">
                    <a16:creationId xmlns:a16="http://schemas.microsoft.com/office/drawing/2014/main" id="{1B717D85-578C-43EA-8754-0099F8C416E7}"/>
                  </a:ext>
                </a:extLst>
              </p:cNvPr>
              <p:cNvCxnSpPr/>
              <p:nvPr/>
            </p:nvCxnSpPr>
            <p:spPr bwMode="auto">
              <a:xfrm flipV="1">
                <a:off x="2116318" y="2964730"/>
                <a:ext cx="2865748" cy="98981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9" name="直接箭头连接符 28">
                <a:extLst>
                  <a:ext uri="{FF2B5EF4-FFF2-40B4-BE49-F238E27FC236}">
                    <a16:creationId xmlns:a16="http://schemas.microsoft.com/office/drawing/2014/main" id="{5E33AAAC-49B1-4D6A-8620-C541CF0EC29A}"/>
                  </a:ext>
                </a:extLst>
              </p:cNvPr>
              <p:cNvCxnSpPr/>
              <p:nvPr/>
            </p:nvCxnSpPr>
            <p:spPr bwMode="auto">
              <a:xfrm flipV="1">
                <a:off x="3690938" y="3378995"/>
                <a:ext cx="85725" cy="3095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grpSp>
          <p:nvGrpSpPr>
            <p:cNvPr id="14" name="组合 13">
              <a:extLst>
                <a:ext uri="{FF2B5EF4-FFF2-40B4-BE49-F238E27FC236}">
                  <a16:creationId xmlns:a16="http://schemas.microsoft.com/office/drawing/2014/main" id="{B9CF4DA2-47D9-4FC2-81E1-A6FFBDD34251}"/>
                </a:ext>
              </a:extLst>
            </p:cNvPr>
            <p:cNvGrpSpPr/>
            <p:nvPr/>
          </p:nvGrpSpPr>
          <p:grpSpPr>
            <a:xfrm>
              <a:off x="2101174" y="3623553"/>
              <a:ext cx="2903708" cy="345333"/>
              <a:chOff x="2116318" y="2964730"/>
              <a:chExt cx="2865748" cy="989815"/>
            </a:xfrm>
          </p:grpSpPr>
          <p:cxnSp>
            <p:nvCxnSpPr>
              <p:cNvPr id="26" name="直接连接符 25">
                <a:extLst>
                  <a:ext uri="{FF2B5EF4-FFF2-40B4-BE49-F238E27FC236}">
                    <a16:creationId xmlns:a16="http://schemas.microsoft.com/office/drawing/2014/main" id="{95BCCE03-3FB3-4476-A4CC-4442DB0EFD33}"/>
                  </a:ext>
                </a:extLst>
              </p:cNvPr>
              <p:cNvCxnSpPr/>
              <p:nvPr/>
            </p:nvCxnSpPr>
            <p:spPr bwMode="auto">
              <a:xfrm flipV="1">
                <a:off x="2116318" y="2964730"/>
                <a:ext cx="2865748" cy="98981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7" name="直接箭头连接符 26">
                <a:extLst>
                  <a:ext uri="{FF2B5EF4-FFF2-40B4-BE49-F238E27FC236}">
                    <a16:creationId xmlns:a16="http://schemas.microsoft.com/office/drawing/2014/main" id="{DCCE93FF-20BB-462E-BAC7-0699E1C54048}"/>
                  </a:ext>
                </a:extLst>
              </p:cNvPr>
              <p:cNvCxnSpPr/>
              <p:nvPr/>
            </p:nvCxnSpPr>
            <p:spPr bwMode="auto">
              <a:xfrm flipV="1">
                <a:off x="3690938" y="3378995"/>
                <a:ext cx="85725" cy="3095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grpSp>
          <p:nvGrpSpPr>
            <p:cNvPr id="15" name="组合 14">
              <a:extLst>
                <a:ext uri="{FF2B5EF4-FFF2-40B4-BE49-F238E27FC236}">
                  <a16:creationId xmlns:a16="http://schemas.microsoft.com/office/drawing/2014/main" id="{C3AB1A28-E047-45FB-A6D2-A7D28B12EE3C}"/>
                </a:ext>
              </a:extLst>
            </p:cNvPr>
            <p:cNvGrpSpPr/>
            <p:nvPr/>
          </p:nvGrpSpPr>
          <p:grpSpPr>
            <a:xfrm flipV="1">
              <a:off x="2106037" y="3959156"/>
              <a:ext cx="2942617" cy="340469"/>
              <a:chOff x="2116318" y="2964730"/>
              <a:chExt cx="2865748" cy="989815"/>
            </a:xfrm>
          </p:grpSpPr>
          <p:cxnSp>
            <p:nvCxnSpPr>
              <p:cNvPr id="24" name="直接连接符 23">
                <a:extLst>
                  <a:ext uri="{FF2B5EF4-FFF2-40B4-BE49-F238E27FC236}">
                    <a16:creationId xmlns:a16="http://schemas.microsoft.com/office/drawing/2014/main" id="{6D00ADE4-6D9C-4F54-8E83-D457FF04F0D9}"/>
                  </a:ext>
                </a:extLst>
              </p:cNvPr>
              <p:cNvCxnSpPr/>
              <p:nvPr/>
            </p:nvCxnSpPr>
            <p:spPr bwMode="auto">
              <a:xfrm flipV="1">
                <a:off x="2116318" y="2964730"/>
                <a:ext cx="2865748" cy="98981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5" name="直接箭头连接符 24">
                <a:extLst>
                  <a:ext uri="{FF2B5EF4-FFF2-40B4-BE49-F238E27FC236}">
                    <a16:creationId xmlns:a16="http://schemas.microsoft.com/office/drawing/2014/main" id="{6C629165-56DB-4E37-8AA7-C3E1192B6C96}"/>
                  </a:ext>
                </a:extLst>
              </p:cNvPr>
              <p:cNvCxnSpPr/>
              <p:nvPr/>
            </p:nvCxnSpPr>
            <p:spPr bwMode="auto">
              <a:xfrm flipV="1">
                <a:off x="3690938" y="3378995"/>
                <a:ext cx="85725" cy="3095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grpSp>
          <p:nvGrpSpPr>
            <p:cNvPr id="16" name="组合 15">
              <a:extLst>
                <a:ext uri="{FF2B5EF4-FFF2-40B4-BE49-F238E27FC236}">
                  <a16:creationId xmlns:a16="http://schemas.microsoft.com/office/drawing/2014/main" id="{42F75715-2893-444C-B3BC-76F499017729}"/>
                </a:ext>
              </a:extLst>
            </p:cNvPr>
            <p:cNvGrpSpPr/>
            <p:nvPr/>
          </p:nvGrpSpPr>
          <p:grpSpPr>
            <a:xfrm flipV="1">
              <a:off x="2091447" y="3954293"/>
              <a:ext cx="2922840" cy="672431"/>
              <a:chOff x="2116318" y="2964730"/>
              <a:chExt cx="2865748" cy="989815"/>
            </a:xfrm>
          </p:grpSpPr>
          <p:cxnSp>
            <p:nvCxnSpPr>
              <p:cNvPr id="22" name="直接连接符 21">
                <a:extLst>
                  <a:ext uri="{FF2B5EF4-FFF2-40B4-BE49-F238E27FC236}">
                    <a16:creationId xmlns:a16="http://schemas.microsoft.com/office/drawing/2014/main" id="{7DC30383-B28B-4365-9868-8DA3853C0A90}"/>
                  </a:ext>
                </a:extLst>
              </p:cNvPr>
              <p:cNvCxnSpPr/>
              <p:nvPr/>
            </p:nvCxnSpPr>
            <p:spPr bwMode="auto">
              <a:xfrm flipV="1">
                <a:off x="2116318" y="2964730"/>
                <a:ext cx="2865748" cy="98981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3" name="直接箭头连接符 22">
                <a:extLst>
                  <a:ext uri="{FF2B5EF4-FFF2-40B4-BE49-F238E27FC236}">
                    <a16:creationId xmlns:a16="http://schemas.microsoft.com/office/drawing/2014/main" id="{FDE5ECA1-A6FB-4752-BF0F-65B9D92C9543}"/>
                  </a:ext>
                </a:extLst>
              </p:cNvPr>
              <p:cNvCxnSpPr/>
              <p:nvPr/>
            </p:nvCxnSpPr>
            <p:spPr bwMode="auto">
              <a:xfrm flipV="1">
                <a:off x="3690938" y="3378995"/>
                <a:ext cx="85725" cy="3095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grpSp>
          <p:nvGrpSpPr>
            <p:cNvPr id="17" name="组合 16">
              <a:extLst>
                <a:ext uri="{FF2B5EF4-FFF2-40B4-BE49-F238E27FC236}">
                  <a16:creationId xmlns:a16="http://schemas.microsoft.com/office/drawing/2014/main" id="{77A2A07C-3B6E-4422-B5E7-87588F6E3AE3}"/>
                </a:ext>
              </a:extLst>
            </p:cNvPr>
            <p:cNvGrpSpPr/>
            <p:nvPr/>
          </p:nvGrpSpPr>
          <p:grpSpPr>
            <a:xfrm flipV="1">
              <a:off x="2101174" y="3954293"/>
              <a:ext cx="2893336" cy="1004393"/>
              <a:chOff x="2116318" y="2964730"/>
              <a:chExt cx="2865748" cy="989815"/>
            </a:xfrm>
          </p:grpSpPr>
          <p:cxnSp>
            <p:nvCxnSpPr>
              <p:cNvPr id="20" name="直接连接符 19">
                <a:extLst>
                  <a:ext uri="{FF2B5EF4-FFF2-40B4-BE49-F238E27FC236}">
                    <a16:creationId xmlns:a16="http://schemas.microsoft.com/office/drawing/2014/main" id="{566FDCFE-A212-4279-9C82-6DB36896A1C9}"/>
                  </a:ext>
                </a:extLst>
              </p:cNvPr>
              <p:cNvCxnSpPr/>
              <p:nvPr/>
            </p:nvCxnSpPr>
            <p:spPr bwMode="auto">
              <a:xfrm flipV="1">
                <a:off x="2116318" y="2964730"/>
                <a:ext cx="2865748" cy="98981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1" name="直接箭头连接符 20">
                <a:extLst>
                  <a:ext uri="{FF2B5EF4-FFF2-40B4-BE49-F238E27FC236}">
                    <a16:creationId xmlns:a16="http://schemas.microsoft.com/office/drawing/2014/main" id="{99C0E5F6-167B-4469-BA9C-0C7EAF380B4A}"/>
                  </a:ext>
                </a:extLst>
              </p:cNvPr>
              <p:cNvCxnSpPr/>
              <p:nvPr/>
            </p:nvCxnSpPr>
            <p:spPr bwMode="auto">
              <a:xfrm flipV="1">
                <a:off x="3690938" y="3378995"/>
                <a:ext cx="85725" cy="3095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sp>
          <p:nvSpPr>
            <p:cNvPr id="18" name="矩形 17">
              <a:extLst>
                <a:ext uri="{FF2B5EF4-FFF2-40B4-BE49-F238E27FC236}">
                  <a16:creationId xmlns:a16="http://schemas.microsoft.com/office/drawing/2014/main" id="{BFC37612-8DC1-4435-8EAD-08D3B35B3603}"/>
                </a:ext>
              </a:extLst>
            </p:cNvPr>
            <p:cNvSpPr/>
            <p:nvPr/>
          </p:nvSpPr>
          <p:spPr bwMode="auto">
            <a:xfrm>
              <a:off x="4986042" y="2786795"/>
              <a:ext cx="86024" cy="2385435"/>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1" lang="en-US" altLang="zh-CN" sz="2000" dirty="0">
                  <a:latin typeface="Times New Roman" pitchFamily="18" charset="0"/>
                  <a:ea typeface="宋体" pitchFamily="2" charset="-122"/>
                </a:rPr>
                <a:t>                          </a:t>
              </a:r>
              <a:endParaRPr kumimoji="1" lang="zh-CN" altLang="en-US" sz="2000" dirty="0">
                <a:latin typeface="Times New Roman" pitchFamily="18" charset="0"/>
                <a:ea typeface="宋体" pitchFamily="2" charset="-122"/>
              </a:endParaRPr>
            </a:p>
          </p:txBody>
        </p:sp>
        <p:cxnSp>
          <p:nvCxnSpPr>
            <p:cNvPr id="19" name="直接箭头连接符 18">
              <a:extLst>
                <a:ext uri="{FF2B5EF4-FFF2-40B4-BE49-F238E27FC236}">
                  <a16:creationId xmlns:a16="http://schemas.microsoft.com/office/drawing/2014/main" id="{2F3F2286-4255-45B9-895A-7290E68E9287}"/>
                </a:ext>
              </a:extLst>
            </p:cNvPr>
            <p:cNvCxnSpPr/>
            <p:nvPr/>
          </p:nvCxnSpPr>
          <p:spPr bwMode="auto">
            <a:xfrm>
              <a:off x="3706236" y="3955347"/>
              <a:ext cx="100867" cy="125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pic>
        <p:nvPicPr>
          <p:cNvPr id="46" name="Picture 2" descr="File:Zonenplatte Cosinus.png">
            <a:extLst>
              <a:ext uri="{FF2B5EF4-FFF2-40B4-BE49-F238E27FC236}">
                <a16:creationId xmlns:a16="http://schemas.microsoft.com/office/drawing/2014/main" id="{A1DD7A30-6103-480E-9DA2-9B3D5B5AF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7016" y="1469698"/>
            <a:ext cx="3276354" cy="3276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63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光学仪器的像分辨本领</a:t>
            </a:r>
            <a:endParaRPr lang="en-US" dirty="0"/>
          </a:p>
        </p:txBody>
      </p:sp>
      <p:grpSp>
        <p:nvGrpSpPr>
          <p:cNvPr id="3" name="Group 95">
            <a:extLst>
              <a:ext uri="{FF2B5EF4-FFF2-40B4-BE49-F238E27FC236}">
                <a16:creationId xmlns:a16="http://schemas.microsoft.com/office/drawing/2014/main" id="{A49CEDC6-5FAB-4B68-B4F4-780B2C7A6FEA}"/>
              </a:ext>
            </a:extLst>
          </p:cNvPr>
          <p:cNvGrpSpPr>
            <a:grpSpLocks/>
          </p:cNvGrpSpPr>
          <p:nvPr/>
        </p:nvGrpSpPr>
        <p:grpSpPr bwMode="auto">
          <a:xfrm>
            <a:off x="4233109" y="1173162"/>
            <a:ext cx="3895873" cy="3430951"/>
            <a:chOff x="3601" y="1008"/>
            <a:chExt cx="2189" cy="3133"/>
          </a:xfrm>
        </p:grpSpPr>
        <p:grpSp>
          <p:nvGrpSpPr>
            <p:cNvPr id="4" name="Group 63">
              <a:extLst>
                <a:ext uri="{FF2B5EF4-FFF2-40B4-BE49-F238E27FC236}">
                  <a16:creationId xmlns:a16="http://schemas.microsoft.com/office/drawing/2014/main" id="{E740B9DD-CDB7-4FC1-90F1-70408D3ECC4D}"/>
                </a:ext>
              </a:extLst>
            </p:cNvPr>
            <p:cNvGrpSpPr>
              <a:grpSpLocks/>
            </p:cNvGrpSpPr>
            <p:nvPr/>
          </p:nvGrpSpPr>
          <p:grpSpPr bwMode="auto">
            <a:xfrm>
              <a:off x="3601" y="1008"/>
              <a:ext cx="1894" cy="3133"/>
              <a:chOff x="3727" y="1530"/>
              <a:chExt cx="1653" cy="2218"/>
            </a:xfrm>
          </p:grpSpPr>
          <p:sp>
            <p:nvSpPr>
              <p:cNvPr id="11" name="Rectangle 5">
                <a:extLst>
                  <a:ext uri="{FF2B5EF4-FFF2-40B4-BE49-F238E27FC236}">
                    <a16:creationId xmlns:a16="http://schemas.microsoft.com/office/drawing/2014/main" id="{C21DCCDF-0BD3-4C2A-97DD-59CE593DA023}"/>
                  </a:ext>
                </a:extLst>
              </p:cNvPr>
              <p:cNvSpPr>
                <a:spLocks noChangeArrowheads="1"/>
              </p:cNvSpPr>
              <p:nvPr/>
            </p:nvSpPr>
            <p:spPr bwMode="auto">
              <a:xfrm>
                <a:off x="3917" y="3586"/>
                <a:ext cx="108" cy="110"/>
              </a:xfrm>
              <a:prstGeom prst="rect">
                <a:avLst/>
              </a:prstGeom>
              <a:noFill/>
              <a:ln w="9525">
                <a:noFill/>
                <a:miter lim="800000"/>
                <a:headEnd/>
                <a:tailEnd/>
              </a:ln>
            </p:spPr>
            <p:txBody>
              <a:bodyPr wrap="none" lIns="0" tIns="0" rIns="0" bIns="0">
                <a:spAutoFit/>
              </a:bodyPr>
              <a:lstStyle/>
              <a:p>
                <a:r>
                  <a:rPr lang="en-US" altLang="zh-CN" sz="1600">
                    <a:solidFill>
                      <a:srgbClr val="000000"/>
                    </a:solidFill>
                    <a:latin typeface="Arial" pitchFamily="34" charset="0"/>
                  </a:rPr>
                  <a:t>-10</a:t>
                </a:r>
                <a:endParaRPr lang="en-US" altLang="zh-CN"/>
              </a:p>
            </p:txBody>
          </p:sp>
          <p:sp>
            <p:nvSpPr>
              <p:cNvPr id="12" name="Rectangle 6">
                <a:extLst>
                  <a:ext uri="{FF2B5EF4-FFF2-40B4-BE49-F238E27FC236}">
                    <a16:creationId xmlns:a16="http://schemas.microsoft.com/office/drawing/2014/main" id="{2392D7FB-5EFD-42A5-A295-EACBDF87D53B}"/>
                  </a:ext>
                </a:extLst>
              </p:cNvPr>
              <p:cNvSpPr>
                <a:spLocks noChangeArrowheads="1"/>
              </p:cNvSpPr>
              <p:nvPr/>
            </p:nvSpPr>
            <p:spPr bwMode="auto">
              <a:xfrm>
                <a:off x="4210" y="3586"/>
                <a:ext cx="66" cy="110"/>
              </a:xfrm>
              <a:prstGeom prst="rect">
                <a:avLst/>
              </a:prstGeom>
              <a:noFill/>
              <a:ln w="9525">
                <a:noFill/>
                <a:miter lim="800000"/>
                <a:headEnd/>
                <a:tailEnd/>
              </a:ln>
            </p:spPr>
            <p:txBody>
              <a:bodyPr wrap="none" lIns="0" tIns="0" rIns="0" bIns="0">
                <a:spAutoFit/>
              </a:bodyPr>
              <a:lstStyle/>
              <a:p>
                <a:r>
                  <a:rPr lang="en-US" altLang="zh-CN" sz="1600">
                    <a:solidFill>
                      <a:srgbClr val="000000"/>
                    </a:solidFill>
                    <a:latin typeface="Arial" pitchFamily="34" charset="0"/>
                  </a:rPr>
                  <a:t>-5</a:t>
                </a:r>
                <a:endParaRPr lang="en-US" altLang="zh-CN"/>
              </a:p>
            </p:txBody>
          </p:sp>
          <p:sp>
            <p:nvSpPr>
              <p:cNvPr id="13" name="Rectangle 7">
                <a:extLst>
                  <a:ext uri="{FF2B5EF4-FFF2-40B4-BE49-F238E27FC236}">
                    <a16:creationId xmlns:a16="http://schemas.microsoft.com/office/drawing/2014/main" id="{C0BE7362-C197-4C91-842B-F01B8B31E79F}"/>
                  </a:ext>
                </a:extLst>
              </p:cNvPr>
              <p:cNvSpPr>
                <a:spLocks noChangeArrowheads="1"/>
              </p:cNvSpPr>
              <p:nvPr/>
            </p:nvSpPr>
            <p:spPr bwMode="auto">
              <a:xfrm>
                <a:off x="4490" y="3570"/>
                <a:ext cx="41" cy="110"/>
              </a:xfrm>
              <a:prstGeom prst="rect">
                <a:avLst/>
              </a:prstGeom>
              <a:noFill/>
              <a:ln w="9525">
                <a:noFill/>
                <a:miter lim="800000"/>
                <a:headEnd/>
                <a:tailEnd/>
              </a:ln>
            </p:spPr>
            <p:txBody>
              <a:bodyPr wrap="none" lIns="0" tIns="0" rIns="0" bIns="0">
                <a:spAutoFit/>
              </a:bodyPr>
              <a:lstStyle/>
              <a:p>
                <a:r>
                  <a:rPr lang="en-US" altLang="zh-CN" sz="1600">
                    <a:solidFill>
                      <a:srgbClr val="000000"/>
                    </a:solidFill>
                    <a:latin typeface="Arial" pitchFamily="34" charset="0"/>
                  </a:rPr>
                  <a:t>0</a:t>
                </a:r>
                <a:endParaRPr lang="en-US" altLang="zh-CN"/>
              </a:p>
            </p:txBody>
          </p:sp>
          <p:sp>
            <p:nvSpPr>
              <p:cNvPr id="14" name="Rectangle 8">
                <a:extLst>
                  <a:ext uri="{FF2B5EF4-FFF2-40B4-BE49-F238E27FC236}">
                    <a16:creationId xmlns:a16="http://schemas.microsoft.com/office/drawing/2014/main" id="{8B39A791-88A7-4BC2-8803-AC5E53EAEF06}"/>
                  </a:ext>
                </a:extLst>
              </p:cNvPr>
              <p:cNvSpPr>
                <a:spLocks noChangeArrowheads="1"/>
              </p:cNvSpPr>
              <p:nvPr/>
            </p:nvSpPr>
            <p:spPr bwMode="auto">
              <a:xfrm>
                <a:off x="4769" y="3586"/>
                <a:ext cx="41" cy="110"/>
              </a:xfrm>
              <a:prstGeom prst="rect">
                <a:avLst/>
              </a:prstGeom>
              <a:noFill/>
              <a:ln w="9525">
                <a:noFill/>
                <a:miter lim="800000"/>
                <a:headEnd/>
                <a:tailEnd/>
              </a:ln>
            </p:spPr>
            <p:txBody>
              <a:bodyPr wrap="none" lIns="0" tIns="0" rIns="0" bIns="0">
                <a:spAutoFit/>
              </a:bodyPr>
              <a:lstStyle/>
              <a:p>
                <a:r>
                  <a:rPr lang="en-US" altLang="zh-CN" sz="1600">
                    <a:solidFill>
                      <a:srgbClr val="000000"/>
                    </a:solidFill>
                    <a:latin typeface="Arial" pitchFamily="34" charset="0"/>
                  </a:rPr>
                  <a:t>5</a:t>
                </a:r>
                <a:endParaRPr lang="en-US" altLang="zh-CN"/>
              </a:p>
            </p:txBody>
          </p:sp>
          <p:sp>
            <p:nvSpPr>
              <p:cNvPr id="15" name="Rectangle 9">
                <a:extLst>
                  <a:ext uri="{FF2B5EF4-FFF2-40B4-BE49-F238E27FC236}">
                    <a16:creationId xmlns:a16="http://schemas.microsoft.com/office/drawing/2014/main" id="{12519F1D-FEA4-45AA-8434-5B9711ACB219}"/>
                  </a:ext>
                </a:extLst>
              </p:cNvPr>
              <p:cNvSpPr>
                <a:spLocks noChangeArrowheads="1"/>
              </p:cNvSpPr>
              <p:nvPr/>
            </p:nvSpPr>
            <p:spPr bwMode="auto">
              <a:xfrm>
                <a:off x="5023" y="3586"/>
                <a:ext cx="83" cy="110"/>
              </a:xfrm>
              <a:prstGeom prst="rect">
                <a:avLst/>
              </a:prstGeom>
              <a:noFill/>
              <a:ln w="9525">
                <a:noFill/>
                <a:miter lim="800000"/>
                <a:headEnd/>
                <a:tailEnd/>
              </a:ln>
            </p:spPr>
            <p:txBody>
              <a:bodyPr wrap="none" lIns="0" tIns="0" rIns="0" bIns="0">
                <a:spAutoFit/>
              </a:bodyPr>
              <a:lstStyle/>
              <a:p>
                <a:r>
                  <a:rPr lang="en-US" altLang="zh-CN" sz="1600">
                    <a:solidFill>
                      <a:srgbClr val="000000"/>
                    </a:solidFill>
                    <a:latin typeface="Arial" pitchFamily="34" charset="0"/>
                  </a:rPr>
                  <a:t>10</a:t>
                </a:r>
                <a:endParaRPr lang="en-US" altLang="zh-CN"/>
              </a:p>
            </p:txBody>
          </p:sp>
          <p:sp>
            <p:nvSpPr>
              <p:cNvPr id="16" name="Line 10">
                <a:extLst>
                  <a:ext uri="{FF2B5EF4-FFF2-40B4-BE49-F238E27FC236}">
                    <a16:creationId xmlns:a16="http://schemas.microsoft.com/office/drawing/2014/main" id="{750F2C65-7E64-4D21-9C1B-834DE7FDEF47}"/>
                  </a:ext>
                </a:extLst>
              </p:cNvPr>
              <p:cNvSpPr>
                <a:spLocks noChangeShapeType="1"/>
              </p:cNvSpPr>
              <p:nvPr/>
            </p:nvSpPr>
            <p:spPr bwMode="auto">
              <a:xfrm flipV="1">
                <a:off x="3832" y="3536"/>
                <a:ext cx="1" cy="19"/>
              </a:xfrm>
              <a:prstGeom prst="line">
                <a:avLst/>
              </a:prstGeom>
              <a:noFill/>
              <a:ln w="6350">
                <a:solidFill>
                  <a:srgbClr val="000000"/>
                </a:solidFill>
                <a:round/>
                <a:headEnd/>
                <a:tailEnd/>
              </a:ln>
            </p:spPr>
            <p:txBody>
              <a:bodyPr/>
              <a:lstStyle/>
              <a:p>
                <a:endParaRPr lang="zh-CN" altLang="en-US"/>
              </a:p>
            </p:txBody>
          </p:sp>
          <p:sp>
            <p:nvSpPr>
              <p:cNvPr id="17" name="Line 11">
                <a:extLst>
                  <a:ext uri="{FF2B5EF4-FFF2-40B4-BE49-F238E27FC236}">
                    <a16:creationId xmlns:a16="http://schemas.microsoft.com/office/drawing/2014/main" id="{B367E3FD-8A37-4AD8-BAE3-FD382E659745}"/>
                  </a:ext>
                </a:extLst>
              </p:cNvPr>
              <p:cNvSpPr>
                <a:spLocks noChangeShapeType="1"/>
              </p:cNvSpPr>
              <p:nvPr/>
            </p:nvSpPr>
            <p:spPr bwMode="auto">
              <a:xfrm flipV="1">
                <a:off x="3969" y="3536"/>
                <a:ext cx="1" cy="37"/>
              </a:xfrm>
              <a:prstGeom prst="line">
                <a:avLst/>
              </a:prstGeom>
              <a:noFill/>
              <a:ln w="6350">
                <a:solidFill>
                  <a:srgbClr val="000000"/>
                </a:solidFill>
                <a:round/>
                <a:headEnd/>
                <a:tailEnd/>
              </a:ln>
            </p:spPr>
            <p:txBody>
              <a:bodyPr/>
              <a:lstStyle/>
              <a:p>
                <a:endParaRPr lang="zh-CN" altLang="en-US"/>
              </a:p>
            </p:txBody>
          </p:sp>
          <p:sp>
            <p:nvSpPr>
              <p:cNvPr id="18" name="Line 12">
                <a:extLst>
                  <a:ext uri="{FF2B5EF4-FFF2-40B4-BE49-F238E27FC236}">
                    <a16:creationId xmlns:a16="http://schemas.microsoft.com/office/drawing/2014/main" id="{535678B4-06E0-497B-8558-21A84C6F5261}"/>
                  </a:ext>
                </a:extLst>
              </p:cNvPr>
              <p:cNvSpPr>
                <a:spLocks noChangeShapeType="1"/>
              </p:cNvSpPr>
              <p:nvPr/>
            </p:nvSpPr>
            <p:spPr bwMode="auto">
              <a:xfrm flipV="1">
                <a:off x="4105" y="3536"/>
                <a:ext cx="1" cy="19"/>
              </a:xfrm>
              <a:prstGeom prst="line">
                <a:avLst/>
              </a:prstGeom>
              <a:noFill/>
              <a:ln w="6350">
                <a:solidFill>
                  <a:srgbClr val="000000"/>
                </a:solidFill>
                <a:round/>
                <a:headEnd/>
                <a:tailEnd/>
              </a:ln>
            </p:spPr>
            <p:txBody>
              <a:bodyPr/>
              <a:lstStyle/>
              <a:p>
                <a:endParaRPr lang="zh-CN" altLang="en-US"/>
              </a:p>
            </p:txBody>
          </p:sp>
          <p:sp>
            <p:nvSpPr>
              <p:cNvPr id="19" name="Line 13">
                <a:extLst>
                  <a:ext uri="{FF2B5EF4-FFF2-40B4-BE49-F238E27FC236}">
                    <a16:creationId xmlns:a16="http://schemas.microsoft.com/office/drawing/2014/main" id="{CDE1A218-791E-487E-93A2-E54C4BED10EE}"/>
                  </a:ext>
                </a:extLst>
              </p:cNvPr>
              <p:cNvSpPr>
                <a:spLocks noChangeShapeType="1"/>
              </p:cNvSpPr>
              <p:nvPr/>
            </p:nvSpPr>
            <p:spPr bwMode="auto">
              <a:xfrm flipV="1">
                <a:off x="4242" y="3536"/>
                <a:ext cx="1" cy="37"/>
              </a:xfrm>
              <a:prstGeom prst="line">
                <a:avLst/>
              </a:prstGeom>
              <a:noFill/>
              <a:ln w="6350">
                <a:solidFill>
                  <a:srgbClr val="000000"/>
                </a:solidFill>
                <a:round/>
                <a:headEnd/>
                <a:tailEnd/>
              </a:ln>
            </p:spPr>
            <p:txBody>
              <a:bodyPr/>
              <a:lstStyle/>
              <a:p>
                <a:endParaRPr lang="zh-CN" altLang="en-US"/>
              </a:p>
            </p:txBody>
          </p:sp>
          <p:sp>
            <p:nvSpPr>
              <p:cNvPr id="20" name="Line 14">
                <a:extLst>
                  <a:ext uri="{FF2B5EF4-FFF2-40B4-BE49-F238E27FC236}">
                    <a16:creationId xmlns:a16="http://schemas.microsoft.com/office/drawing/2014/main" id="{FE0C942C-9004-4A2C-AB75-79CF70CABE77}"/>
                  </a:ext>
                </a:extLst>
              </p:cNvPr>
              <p:cNvSpPr>
                <a:spLocks noChangeShapeType="1"/>
              </p:cNvSpPr>
              <p:nvPr/>
            </p:nvSpPr>
            <p:spPr bwMode="auto">
              <a:xfrm flipV="1">
                <a:off x="4379" y="3536"/>
                <a:ext cx="1" cy="19"/>
              </a:xfrm>
              <a:prstGeom prst="line">
                <a:avLst/>
              </a:prstGeom>
              <a:noFill/>
              <a:ln w="6350">
                <a:solidFill>
                  <a:srgbClr val="000000"/>
                </a:solidFill>
                <a:round/>
                <a:headEnd/>
                <a:tailEnd/>
              </a:ln>
            </p:spPr>
            <p:txBody>
              <a:bodyPr/>
              <a:lstStyle/>
              <a:p>
                <a:endParaRPr lang="zh-CN" altLang="en-US"/>
              </a:p>
            </p:txBody>
          </p:sp>
          <p:sp>
            <p:nvSpPr>
              <p:cNvPr id="21" name="Line 15">
                <a:extLst>
                  <a:ext uri="{FF2B5EF4-FFF2-40B4-BE49-F238E27FC236}">
                    <a16:creationId xmlns:a16="http://schemas.microsoft.com/office/drawing/2014/main" id="{113DB5BB-1526-41F4-8640-506AD924D1C8}"/>
                  </a:ext>
                </a:extLst>
              </p:cNvPr>
              <p:cNvSpPr>
                <a:spLocks noChangeShapeType="1"/>
              </p:cNvSpPr>
              <p:nvPr/>
            </p:nvSpPr>
            <p:spPr bwMode="auto">
              <a:xfrm flipV="1">
                <a:off x="4516" y="3536"/>
                <a:ext cx="1" cy="37"/>
              </a:xfrm>
              <a:prstGeom prst="line">
                <a:avLst/>
              </a:prstGeom>
              <a:noFill/>
              <a:ln w="6350">
                <a:solidFill>
                  <a:srgbClr val="000000"/>
                </a:solidFill>
                <a:round/>
                <a:headEnd/>
                <a:tailEnd/>
              </a:ln>
            </p:spPr>
            <p:txBody>
              <a:bodyPr/>
              <a:lstStyle/>
              <a:p>
                <a:endParaRPr lang="zh-CN" altLang="en-US"/>
              </a:p>
            </p:txBody>
          </p:sp>
          <p:sp>
            <p:nvSpPr>
              <p:cNvPr id="22" name="Line 16">
                <a:extLst>
                  <a:ext uri="{FF2B5EF4-FFF2-40B4-BE49-F238E27FC236}">
                    <a16:creationId xmlns:a16="http://schemas.microsoft.com/office/drawing/2014/main" id="{3BF1752F-CCEC-4205-9A07-222DB277CE07}"/>
                  </a:ext>
                </a:extLst>
              </p:cNvPr>
              <p:cNvSpPr>
                <a:spLocks noChangeShapeType="1"/>
              </p:cNvSpPr>
              <p:nvPr/>
            </p:nvSpPr>
            <p:spPr bwMode="auto">
              <a:xfrm flipV="1">
                <a:off x="4652" y="3536"/>
                <a:ext cx="1" cy="19"/>
              </a:xfrm>
              <a:prstGeom prst="line">
                <a:avLst/>
              </a:prstGeom>
              <a:noFill/>
              <a:ln w="6350">
                <a:solidFill>
                  <a:srgbClr val="000000"/>
                </a:solidFill>
                <a:round/>
                <a:headEnd/>
                <a:tailEnd/>
              </a:ln>
            </p:spPr>
            <p:txBody>
              <a:bodyPr/>
              <a:lstStyle/>
              <a:p>
                <a:endParaRPr lang="zh-CN" altLang="en-US"/>
              </a:p>
            </p:txBody>
          </p:sp>
          <p:sp>
            <p:nvSpPr>
              <p:cNvPr id="23" name="Line 17">
                <a:extLst>
                  <a:ext uri="{FF2B5EF4-FFF2-40B4-BE49-F238E27FC236}">
                    <a16:creationId xmlns:a16="http://schemas.microsoft.com/office/drawing/2014/main" id="{CFF6F29D-DBD3-485E-936C-2DA094764B71}"/>
                  </a:ext>
                </a:extLst>
              </p:cNvPr>
              <p:cNvSpPr>
                <a:spLocks noChangeShapeType="1"/>
              </p:cNvSpPr>
              <p:nvPr/>
            </p:nvSpPr>
            <p:spPr bwMode="auto">
              <a:xfrm flipV="1">
                <a:off x="4789" y="3536"/>
                <a:ext cx="1" cy="37"/>
              </a:xfrm>
              <a:prstGeom prst="line">
                <a:avLst/>
              </a:prstGeom>
              <a:noFill/>
              <a:ln w="6350">
                <a:solidFill>
                  <a:srgbClr val="000000"/>
                </a:solidFill>
                <a:round/>
                <a:headEnd/>
                <a:tailEnd/>
              </a:ln>
            </p:spPr>
            <p:txBody>
              <a:bodyPr/>
              <a:lstStyle/>
              <a:p>
                <a:endParaRPr lang="zh-CN" altLang="en-US"/>
              </a:p>
            </p:txBody>
          </p:sp>
          <p:sp>
            <p:nvSpPr>
              <p:cNvPr id="24" name="Line 18">
                <a:extLst>
                  <a:ext uri="{FF2B5EF4-FFF2-40B4-BE49-F238E27FC236}">
                    <a16:creationId xmlns:a16="http://schemas.microsoft.com/office/drawing/2014/main" id="{7352A930-381A-4D6B-9601-90EFD651A8EC}"/>
                  </a:ext>
                </a:extLst>
              </p:cNvPr>
              <p:cNvSpPr>
                <a:spLocks noChangeShapeType="1"/>
              </p:cNvSpPr>
              <p:nvPr/>
            </p:nvSpPr>
            <p:spPr bwMode="auto">
              <a:xfrm flipV="1">
                <a:off x="4926" y="3536"/>
                <a:ext cx="1" cy="19"/>
              </a:xfrm>
              <a:prstGeom prst="line">
                <a:avLst/>
              </a:prstGeom>
              <a:noFill/>
              <a:ln w="6350">
                <a:solidFill>
                  <a:srgbClr val="000000"/>
                </a:solidFill>
                <a:round/>
                <a:headEnd/>
                <a:tailEnd/>
              </a:ln>
            </p:spPr>
            <p:txBody>
              <a:bodyPr/>
              <a:lstStyle/>
              <a:p>
                <a:endParaRPr lang="zh-CN" altLang="en-US"/>
              </a:p>
            </p:txBody>
          </p:sp>
          <p:sp>
            <p:nvSpPr>
              <p:cNvPr id="25" name="Line 19">
                <a:extLst>
                  <a:ext uri="{FF2B5EF4-FFF2-40B4-BE49-F238E27FC236}">
                    <a16:creationId xmlns:a16="http://schemas.microsoft.com/office/drawing/2014/main" id="{ECB4FEEC-DC28-4DA9-97A0-A34B5F81CE11}"/>
                  </a:ext>
                </a:extLst>
              </p:cNvPr>
              <p:cNvSpPr>
                <a:spLocks noChangeShapeType="1"/>
              </p:cNvSpPr>
              <p:nvPr/>
            </p:nvSpPr>
            <p:spPr bwMode="auto">
              <a:xfrm flipV="1">
                <a:off x="5062" y="3536"/>
                <a:ext cx="1" cy="37"/>
              </a:xfrm>
              <a:prstGeom prst="line">
                <a:avLst/>
              </a:prstGeom>
              <a:noFill/>
              <a:ln w="6350">
                <a:solidFill>
                  <a:srgbClr val="000000"/>
                </a:solidFill>
                <a:round/>
                <a:headEnd/>
                <a:tailEnd/>
              </a:ln>
            </p:spPr>
            <p:txBody>
              <a:bodyPr/>
              <a:lstStyle/>
              <a:p>
                <a:endParaRPr lang="zh-CN" altLang="en-US"/>
              </a:p>
            </p:txBody>
          </p:sp>
          <p:sp>
            <p:nvSpPr>
              <p:cNvPr id="26" name="Line 20">
                <a:extLst>
                  <a:ext uri="{FF2B5EF4-FFF2-40B4-BE49-F238E27FC236}">
                    <a16:creationId xmlns:a16="http://schemas.microsoft.com/office/drawing/2014/main" id="{E35BCD61-8DCC-4B69-ABDB-160F8B9DB865}"/>
                  </a:ext>
                </a:extLst>
              </p:cNvPr>
              <p:cNvSpPr>
                <a:spLocks noChangeShapeType="1"/>
              </p:cNvSpPr>
              <p:nvPr/>
            </p:nvSpPr>
            <p:spPr bwMode="auto">
              <a:xfrm flipV="1">
                <a:off x="5199" y="3536"/>
                <a:ext cx="1" cy="19"/>
              </a:xfrm>
              <a:prstGeom prst="line">
                <a:avLst/>
              </a:prstGeom>
              <a:noFill/>
              <a:ln w="6350">
                <a:solidFill>
                  <a:srgbClr val="000000"/>
                </a:solidFill>
                <a:round/>
                <a:headEnd/>
                <a:tailEnd/>
              </a:ln>
            </p:spPr>
            <p:txBody>
              <a:bodyPr/>
              <a:lstStyle/>
              <a:p>
                <a:endParaRPr lang="zh-CN" altLang="en-US"/>
              </a:p>
            </p:txBody>
          </p:sp>
          <p:sp>
            <p:nvSpPr>
              <p:cNvPr id="27" name="Line 21">
                <a:extLst>
                  <a:ext uri="{FF2B5EF4-FFF2-40B4-BE49-F238E27FC236}">
                    <a16:creationId xmlns:a16="http://schemas.microsoft.com/office/drawing/2014/main" id="{A6439BB7-38C1-4144-AA33-3C46DAFB888D}"/>
                  </a:ext>
                </a:extLst>
              </p:cNvPr>
              <p:cNvSpPr>
                <a:spLocks noChangeShapeType="1"/>
              </p:cNvSpPr>
              <p:nvPr/>
            </p:nvSpPr>
            <p:spPr bwMode="auto">
              <a:xfrm>
                <a:off x="3750" y="3536"/>
                <a:ext cx="1531" cy="1"/>
              </a:xfrm>
              <a:prstGeom prst="line">
                <a:avLst/>
              </a:prstGeom>
              <a:noFill/>
              <a:ln w="6350">
                <a:solidFill>
                  <a:srgbClr val="000000"/>
                </a:solidFill>
                <a:round/>
                <a:headEnd/>
                <a:tailEnd/>
              </a:ln>
            </p:spPr>
            <p:txBody>
              <a:bodyPr/>
              <a:lstStyle/>
              <a:p>
                <a:endParaRPr lang="zh-CN" altLang="en-US"/>
              </a:p>
            </p:txBody>
          </p:sp>
          <p:sp>
            <p:nvSpPr>
              <p:cNvPr id="28" name="Line 22">
                <a:extLst>
                  <a:ext uri="{FF2B5EF4-FFF2-40B4-BE49-F238E27FC236}">
                    <a16:creationId xmlns:a16="http://schemas.microsoft.com/office/drawing/2014/main" id="{E8DC5431-A558-45E0-990B-4844D8F7DD27}"/>
                  </a:ext>
                </a:extLst>
              </p:cNvPr>
              <p:cNvSpPr>
                <a:spLocks noChangeShapeType="1"/>
              </p:cNvSpPr>
              <p:nvPr/>
            </p:nvSpPr>
            <p:spPr bwMode="auto">
              <a:xfrm>
                <a:off x="3727" y="3536"/>
                <a:ext cx="23" cy="1"/>
              </a:xfrm>
              <a:prstGeom prst="line">
                <a:avLst/>
              </a:prstGeom>
              <a:noFill/>
              <a:ln w="6350">
                <a:solidFill>
                  <a:srgbClr val="000000"/>
                </a:solidFill>
                <a:round/>
                <a:headEnd/>
                <a:tailEnd/>
              </a:ln>
            </p:spPr>
            <p:txBody>
              <a:bodyPr/>
              <a:lstStyle/>
              <a:p>
                <a:endParaRPr lang="zh-CN" altLang="en-US"/>
              </a:p>
            </p:txBody>
          </p:sp>
          <p:sp>
            <p:nvSpPr>
              <p:cNvPr id="29" name="Line 23">
                <a:extLst>
                  <a:ext uri="{FF2B5EF4-FFF2-40B4-BE49-F238E27FC236}">
                    <a16:creationId xmlns:a16="http://schemas.microsoft.com/office/drawing/2014/main" id="{C70F844B-5893-4D6D-8C81-A74EA84932A1}"/>
                  </a:ext>
                </a:extLst>
              </p:cNvPr>
              <p:cNvSpPr>
                <a:spLocks noChangeShapeType="1"/>
              </p:cNvSpPr>
              <p:nvPr/>
            </p:nvSpPr>
            <p:spPr bwMode="auto">
              <a:xfrm>
                <a:off x="3738" y="3354"/>
                <a:ext cx="12" cy="1"/>
              </a:xfrm>
              <a:prstGeom prst="line">
                <a:avLst/>
              </a:prstGeom>
              <a:noFill/>
              <a:ln w="6350">
                <a:solidFill>
                  <a:srgbClr val="000000"/>
                </a:solidFill>
                <a:round/>
                <a:headEnd/>
                <a:tailEnd/>
              </a:ln>
            </p:spPr>
            <p:txBody>
              <a:bodyPr/>
              <a:lstStyle/>
              <a:p>
                <a:endParaRPr lang="zh-CN" altLang="en-US"/>
              </a:p>
            </p:txBody>
          </p:sp>
          <p:sp>
            <p:nvSpPr>
              <p:cNvPr id="30" name="Line 24">
                <a:extLst>
                  <a:ext uri="{FF2B5EF4-FFF2-40B4-BE49-F238E27FC236}">
                    <a16:creationId xmlns:a16="http://schemas.microsoft.com/office/drawing/2014/main" id="{78BC196F-E780-466F-B406-96C8D26E4994}"/>
                  </a:ext>
                </a:extLst>
              </p:cNvPr>
              <p:cNvSpPr>
                <a:spLocks noChangeShapeType="1"/>
              </p:cNvSpPr>
              <p:nvPr/>
            </p:nvSpPr>
            <p:spPr bwMode="auto">
              <a:xfrm>
                <a:off x="3727" y="3171"/>
                <a:ext cx="23" cy="1"/>
              </a:xfrm>
              <a:prstGeom prst="line">
                <a:avLst/>
              </a:prstGeom>
              <a:noFill/>
              <a:ln w="6350">
                <a:solidFill>
                  <a:srgbClr val="000000"/>
                </a:solidFill>
                <a:round/>
                <a:headEnd/>
                <a:tailEnd/>
              </a:ln>
            </p:spPr>
            <p:txBody>
              <a:bodyPr/>
              <a:lstStyle/>
              <a:p>
                <a:endParaRPr lang="zh-CN" altLang="en-US"/>
              </a:p>
            </p:txBody>
          </p:sp>
          <p:sp>
            <p:nvSpPr>
              <p:cNvPr id="31" name="Line 25">
                <a:extLst>
                  <a:ext uri="{FF2B5EF4-FFF2-40B4-BE49-F238E27FC236}">
                    <a16:creationId xmlns:a16="http://schemas.microsoft.com/office/drawing/2014/main" id="{EB40D77A-C02B-4098-862B-50EAC0C435EA}"/>
                  </a:ext>
                </a:extLst>
              </p:cNvPr>
              <p:cNvSpPr>
                <a:spLocks noChangeShapeType="1"/>
              </p:cNvSpPr>
              <p:nvPr/>
            </p:nvSpPr>
            <p:spPr bwMode="auto">
              <a:xfrm>
                <a:off x="3738" y="2988"/>
                <a:ext cx="12" cy="1"/>
              </a:xfrm>
              <a:prstGeom prst="line">
                <a:avLst/>
              </a:prstGeom>
              <a:noFill/>
              <a:ln w="6350">
                <a:solidFill>
                  <a:srgbClr val="000000"/>
                </a:solidFill>
                <a:round/>
                <a:headEnd/>
                <a:tailEnd/>
              </a:ln>
            </p:spPr>
            <p:txBody>
              <a:bodyPr/>
              <a:lstStyle/>
              <a:p>
                <a:endParaRPr lang="zh-CN" altLang="en-US"/>
              </a:p>
            </p:txBody>
          </p:sp>
          <p:sp>
            <p:nvSpPr>
              <p:cNvPr id="32" name="Line 26">
                <a:extLst>
                  <a:ext uri="{FF2B5EF4-FFF2-40B4-BE49-F238E27FC236}">
                    <a16:creationId xmlns:a16="http://schemas.microsoft.com/office/drawing/2014/main" id="{EC298675-1C9F-4BF1-979D-5C39800941CE}"/>
                  </a:ext>
                </a:extLst>
              </p:cNvPr>
              <p:cNvSpPr>
                <a:spLocks noChangeShapeType="1"/>
              </p:cNvSpPr>
              <p:nvPr/>
            </p:nvSpPr>
            <p:spPr bwMode="auto">
              <a:xfrm>
                <a:off x="3727" y="2806"/>
                <a:ext cx="23" cy="1"/>
              </a:xfrm>
              <a:prstGeom prst="line">
                <a:avLst/>
              </a:prstGeom>
              <a:noFill/>
              <a:ln w="6350">
                <a:solidFill>
                  <a:srgbClr val="000000"/>
                </a:solidFill>
                <a:round/>
                <a:headEnd/>
                <a:tailEnd/>
              </a:ln>
            </p:spPr>
            <p:txBody>
              <a:bodyPr/>
              <a:lstStyle/>
              <a:p>
                <a:endParaRPr lang="zh-CN" altLang="en-US"/>
              </a:p>
            </p:txBody>
          </p:sp>
          <p:sp>
            <p:nvSpPr>
              <p:cNvPr id="33" name="Line 27">
                <a:extLst>
                  <a:ext uri="{FF2B5EF4-FFF2-40B4-BE49-F238E27FC236}">
                    <a16:creationId xmlns:a16="http://schemas.microsoft.com/office/drawing/2014/main" id="{15B8626E-6F98-47AF-8111-3C42CE025609}"/>
                  </a:ext>
                </a:extLst>
              </p:cNvPr>
              <p:cNvSpPr>
                <a:spLocks noChangeShapeType="1"/>
              </p:cNvSpPr>
              <p:nvPr/>
            </p:nvSpPr>
            <p:spPr bwMode="auto">
              <a:xfrm>
                <a:off x="3738" y="2623"/>
                <a:ext cx="12" cy="1"/>
              </a:xfrm>
              <a:prstGeom prst="line">
                <a:avLst/>
              </a:prstGeom>
              <a:noFill/>
              <a:ln w="6350">
                <a:solidFill>
                  <a:srgbClr val="000000"/>
                </a:solidFill>
                <a:round/>
                <a:headEnd/>
                <a:tailEnd/>
              </a:ln>
            </p:spPr>
            <p:txBody>
              <a:bodyPr/>
              <a:lstStyle/>
              <a:p>
                <a:endParaRPr lang="zh-CN" altLang="en-US"/>
              </a:p>
            </p:txBody>
          </p:sp>
          <p:sp>
            <p:nvSpPr>
              <p:cNvPr id="34" name="Line 28">
                <a:extLst>
                  <a:ext uri="{FF2B5EF4-FFF2-40B4-BE49-F238E27FC236}">
                    <a16:creationId xmlns:a16="http://schemas.microsoft.com/office/drawing/2014/main" id="{634BE7F9-3E3E-47F2-86B4-6D82B9F24BF1}"/>
                  </a:ext>
                </a:extLst>
              </p:cNvPr>
              <p:cNvSpPr>
                <a:spLocks noChangeShapeType="1"/>
              </p:cNvSpPr>
              <p:nvPr/>
            </p:nvSpPr>
            <p:spPr bwMode="auto">
              <a:xfrm>
                <a:off x="3727" y="2440"/>
                <a:ext cx="23" cy="1"/>
              </a:xfrm>
              <a:prstGeom prst="line">
                <a:avLst/>
              </a:prstGeom>
              <a:noFill/>
              <a:ln w="6350">
                <a:solidFill>
                  <a:srgbClr val="000000"/>
                </a:solidFill>
                <a:round/>
                <a:headEnd/>
                <a:tailEnd/>
              </a:ln>
            </p:spPr>
            <p:txBody>
              <a:bodyPr/>
              <a:lstStyle/>
              <a:p>
                <a:endParaRPr lang="zh-CN" altLang="en-US"/>
              </a:p>
            </p:txBody>
          </p:sp>
          <p:sp>
            <p:nvSpPr>
              <p:cNvPr id="35" name="Line 29">
                <a:extLst>
                  <a:ext uri="{FF2B5EF4-FFF2-40B4-BE49-F238E27FC236}">
                    <a16:creationId xmlns:a16="http://schemas.microsoft.com/office/drawing/2014/main" id="{F67DB61E-0089-4B5A-8D76-D34D0C5EC2D0}"/>
                  </a:ext>
                </a:extLst>
              </p:cNvPr>
              <p:cNvSpPr>
                <a:spLocks noChangeShapeType="1"/>
              </p:cNvSpPr>
              <p:nvPr/>
            </p:nvSpPr>
            <p:spPr bwMode="auto">
              <a:xfrm>
                <a:off x="3738" y="2257"/>
                <a:ext cx="12" cy="1"/>
              </a:xfrm>
              <a:prstGeom prst="line">
                <a:avLst/>
              </a:prstGeom>
              <a:noFill/>
              <a:ln w="6350">
                <a:solidFill>
                  <a:srgbClr val="000000"/>
                </a:solidFill>
                <a:round/>
                <a:headEnd/>
                <a:tailEnd/>
              </a:ln>
            </p:spPr>
            <p:txBody>
              <a:bodyPr/>
              <a:lstStyle/>
              <a:p>
                <a:endParaRPr lang="zh-CN" altLang="en-US"/>
              </a:p>
            </p:txBody>
          </p:sp>
          <p:sp>
            <p:nvSpPr>
              <p:cNvPr id="36" name="Line 30">
                <a:extLst>
                  <a:ext uri="{FF2B5EF4-FFF2-40B4-BE49-F238E27FC236}">
                    <a16:creationId xmlns:a16="http://schemas.microsoft.com/office/drawing/2014/main" id="{6BC2E338-F2D2-4E39-B393-BADAFF3B6065}"/>
                  </a:ext>
                </a:extLst>
              </p:cNvPr>
              <p:cNvSpPr>
                <a:spLocks noChangeShapeType="1"/>
              </p:cNvSpPr>
              <p:nvPr/>
            </p:nvSpPr>
            <p:spPr bwMode="auto">
              <a:xfrm>
                <a:off x="3727" y="2075"/>
                <a:ext cx="23" cy="1"/>
              </a:xfrm>
              <a:prstGeom prst="line">
                <a:avLst/>
              </a:prstGeom>
              <a:noFill/>
              <a:ln w="6350">
                <a:solidFill>
                  <a:srgbClr val="000000"/>
                </a:solidFill>
                <a:round/>
                <a:headEnd/>
                <a:tailEnd/>
              </a:ln>
            </p:spPr>
            <p:txBody>
              <a:bodyPr/>
              <a:lstStyle/>
              <a:p>
                <a:endParaRPr lang="zh-CN" altLang="en-US"/>
              </a:p>
            </p:txBody>
          </p:sp>
          <p:sp>
            <p:nvSpPr>
              <p:cNvPr id="37" name="Line 31">
                <a:extLst>
                  <a:ext uri="{FF2B5EF4-FFF2-40B4-BE49-F238E27FC236}">
                    <a16:creationId xmlns:a16="http://schemas.microsoft.com/office/drawing/2014/main" id="{5A6CAC17-2885-4106-A9B2-D7D634082923}"/>
                  </a:ext>
                </a:extLst>
              </p:cNvPr>
              <p:cNvSpPr>
                <a:spLocks noChangeShapeType="1"/>
              </p:cNvSpPr>
              <p:nvPr/>
            </p:nvSpPr>
            <p:spPr bwMode="auto">
              <a:xfrm>
                <a:off x="3738" y="1892"/>
                <a:ext cx="12" cy="1"/>
              </a:xfrm>
              <a:prstGeom prst="line">
                <a:avLst/>
              </a:prstGeom>
              <a:noFill/>
              <a:ln w="6350">
                <a:solidFill>
                  <a:srgbClr val="000000"/>
                </a:solidFill>
                <a:round/>
                <a:headEnd/>
                <a:tailEnd/>
              </a:ln>
            </p:spPr>
            <p:txBody>
              <a:bodyPr/>
              <a:lstStyle/>
              <a:p>
                <a:endParaRPr lang="zh-CN" altLang="en-US"/>
              </a:p>
            </p:txBody>
          </p:sp>
          <p:sp>
            <p:nvSpPr>
              <p:cNvPr id="38" name="Line 32">
                <a:extLst>
                  <a:ext uri="{FF2B5EF4-FFF2-40B4-BE49-F238E27FC236}">
                    <a16:creationId xmlns:a16="http://schemas.microsoft.com/office/drawing/2014/main" id="{A10F6889-79BE-4B47-AFA5-49411CED7D0F}"/>
                  </a:ext>
                </a:extLst>
              </p:cNvPr>
              <p:cNvSpPr>
                <a:spLocks noChangeShapeType="1"/>
              </p:cNvSpPr>
              <p:nvPr/>
            </p:nvSpPr>
            <p:spPr bwMode="auto">
              <a:xfrm>
                <a:off x="3727" y="1709"/>
                <a:ext cx="23" cy="1"/>
              </a:xfrm>
              <a:prstGeom prst="line">
                <a:avLst/>
              </a:prstGeom>
              <a:noFill/>
              <a:ln w="6350">
                <a:solidFill>
                  <a:srgbClr val="000000"/>
                </a:solidFill>
                <a:round/>
                <a:headEnd/>
                <a:tailEnd/>
              </a:ln>
            </p:spPr>
            <p:txBody>
              <a:bodyPr/>
              <a:lstStyle/>
              <a:p>
                <a:endParaRPr lang="zh-CN" altLang="en-US"/>
              </a:p>
            </p:txBody>
          </p:sp>
          <p:sp>
            <p:nvSpPr>
              <p:cNvPr id="39" name="Line 33">
                <a:extLst>
                  <a:ext uri="{FF2B5EF4-FFF2-40B4-BE49-F238E27FC236}">
                    <a16:creationId xmlns:a16="http://schemas.microsoft.com/office/drawing/2014/main" id="{DEF92249-6DBF-4314-A424-461D0AA33F90}"/>
                  </a:ext>
                </a:extLst>
              </p:cNvPr>
              <p:cNvSpPr>
                <a:spLocks noChangeShapeType="1"/>
              </p:cNvSpPr>
              <p:nvPr/>
            </p:nvSpPr>
            <p:spPr bwMode="auto">
              <a:xfrm flipV="1">
                <a:off x="3750" y="1709"/>
                <a:ext cx="1" cy="1827"/>
              </a:xfrm>
              <a:prstGeom prst="line">
                <a:avLst/>
              </a:prstGeom>
              <a:noFill/>
              <a:ln w="6350">
                <a:solidFill>
                  <a:srgbClr val="000000"/>
                </a:solidFill>
                <a:round/>
                <a:headEnd/>
                <a:tailEnd/>
              </a:ln>
            </p:spPr>
            <p:txBody>
              <a:bodyPr/>
              <a:lstStyle/>
              <a:p>
                <a:endParaRPr lang="zh-CN" altLang="en-US"/>
              </a:p>
            </p:txBody>
          </p:sp>
          <p:sp>
            <p:nvSpPr>
              <p:cNvPr id="40" name="Line 34">
                <a:extLst>
                  <a:ext uri="{FF2B5EF4-FFF2-40B4-BE49-F238E27FC236}">
                    <a16:creationId xmlns:a16="http://schemas.microsoft.com/office/drawing/2014/main" id="{4E106C0E-2E8F-4CA4-8D3D-63E8B912F61F}"/>
                  </a:ext>
                </a:extLst>
              </p:cNvPr>
              <p:cNvSpPr>
                <a:spLocks noChangeShapeType="1"/>
              </p:cNvSpPr>
              <p:nvPr/>
            </p:nvSpPr>
            <p:spPr bwMode="auto">
              <a:xfrm>
                <a:off x="3832" y="1709"/>
                <a:ext cx="1" cy="1"/>
              </a:xfrm>
              <a:prstGeom prst="line">
                <a:avLst/>
              </a:prstGeom>
              <a:noFill/>
              <a:ln w="6350">
                <a:solidFill>
                  <a:srgbClr val="000000"/>
                </a:solidFill>
                <a:round/>
                <a:headEnd/>
                <a:tailEnd/>
              </a:ln>
            </p:spPr>
            <p:txBody>
              <a:bodyPr/>
              <a:lstStyle/>
              <a:p>
                <a:endParaRPr lang="zh-CN" altLang="en-US"/>
              </a:p>
            </p:txBody>
          </p:sp>
          <p:sp>
            <p:nvSpPr>
              <p:cNvPr id="41" name="Line 35">
                <a:extLst>
                  <a:ext uri="{FF2B5EF4-FFF2-40B4-BE49-F238E27FC236}">
                    <a16:creationId xmlns:a16="http://schemas.microsoft.com/office/drawing/2014/main" id="{01B7607A-6CAE-40C5-B63D-D2F7A52E4B58}"/>
                  </a:ext>
                </a:extLst>
              </p:cNvPr>
              <p:cNvSpPr>
                <a:spLocks noChangeShapeType="1"/>
              </p:cNvSpPr>
              <p:nvPr/>
            </p:nvSpPr>
            <p:spPr bwMode="auto">
              <a:xfrm>
                <a:off x="3969" y="1709"/>
                <a:ext cx="1" cy="1"/>
              </a:xfrm>
              <a:prstGeom prst="line">
                <a:avLst/>
              </a:prstGeom>
              <a:noFill/>
              <a:ln w="6350">
                <a:solidFill>
                  <a:srgbClr val="000000"/>
                </a:solidFill>
                <a:round/>
                <a:headEnd/>
                <a:tailEnd/>
              </a:ln>
            </p:spPr>
            <p:txBody>
              <a:bodyPr/>
              <a:lstStyle/>
              <a:p>
                <a:endParaRPr lang="zh-CN" altLang="en-US"/>
              </a:p>
            </p:txBody>
          </p:sp>
          <p:sp>
            <p:nvSpPr>
              <p:cNvPr id="42" name="Line 36">
                <a:extLst>
                  <a:ext uri="{FF2B5EF4-FFF2-40B4-BE49-F238E27FC236}">
                    <a16:creationId xmlns:a16="http://schemas.microsoft.com/office/drawing/2014/main" id="{9DCCA12E-346F-4E0A-8D91-54DDE72F4F69}"/>
                  </a:ext>
                </a:extLst>
              </p:cNvPr>
              <p:cNvSpPr>
                <a:spLocks noChangeShapeType="1"/>
              </p:cNvSpPr>
              <p:nvPr/>
            </p:nvSpPr>
            <p:spPr bwMode="auto">
              <a:xfrm>
                <a:off x="4105" y="1709"/>
                <a:ext cx="1" cy="1"/>
              </a:xfrm>
              <a:prstGeom prst="line">
                <a:avLst/>
              </a:prstGeom>
              <a:noFill/>
              <a:ln w="6350">
                <a:solidFill>
                  <a:srgbClr val="000000"/>
                </a:solidFill>
                <a:round/>
                <a:headEnd/>
                <a:tailEnd/>
              </a:ln>
            </p:spPr>
            <p:txBody>
              <a:bodyPr/>
              <a:lstStyle/>
              <a:p>
                <a:endParaRPr lang="zh-CN" altLang="en-US"/>
              </a:p>
            </p:txBody>
          </p:sp>
          <p:sp>
            <p:nvSpPr>
              <p:cNvPr id="43" name="Line 37">
                <a:extLst>
                  <a:ext uri="{FF2B5EF4-FFF2-40B4-BE49-F238E27FC236}">
                    <a16:creationId xmlns:a16="http://schemas.microsoft.com/office/drawing/2014/main" id="{91147E50-3FEF-4F5D-A40E-76095BCA692C}"/>
                  </a:ext>
                </a:extLst>
              </p:cNvPr>
              <p:cNvSpPr>
                <a:spLocks noChangeShapeType="1"/>
              </p:cNvSpPr>
              <p:nvPr/>
            </p:nvSpPr>
            <p:spPr bwMode="auto">
              <a:xfrm>
                <a:off x="4242" y="1709"/>
                <a:ext cx="1" cy="1"/>
              </a:xfrm>
              <a:prstGeom prst="line">
                <a:avLst/>
              </a:prstGeom>
              <a:noFill/>
              <a:ln w="6350">
                <a:solidFill>
                  <a:srgbClr val="000000"/>
                </a:solidFill>
                <a:round/>
                <a:headEnd/>
                <a:tailEnd/>
              </a:ln>
            </p:spPr>
            <p:txBody>
              <a:bodyPr/>
              <a:lstStyle/>
              <a:p>
                <a:endParaRPr lang="zh-CN" altLang="en-US"/>
              </a:p>
            </p:txBody>
          </p:sp>
          <p:sp>
            <p:nvSpPr>
              <p:cNvPr id="44" name="Line 38">
                <a:extLst>
                  <a:ext uri="{FF2B5EF4-FFF2-40B4-BE49-F238E27FC236}">
                    <a16:creationId xmlns:a16="http://schemas.microsoft.com/office/drawing/2014/main" id="{B0924A48-39E3-4560-A921-847DBCA931DA}"/>
                  </a:ext>
                </a:extLst>
              </p:cNvPr>
              <p:cNvSpPr>
                <a:spLocks noChangeShapeType="1"/>
              </p:cNvSpPr>
              <p:nvPr/>
            </p:nvSpPr>
            <p:spPr bwMode="auto">
              <a:xfrm>
                <a:off x="4379" y="1709"/>
                <a:ext cx="1" cy="1"/>
              </a:xfrm>
              <a:prstGeom prst="line">
                <a:avLst/>
              </a:prstGeom>
              <a:noFill/>
              <a:ln w="6350">
                <a:solidFill>
                  <a:srgbClr val="000000"/>
                </a:solidFill>
                <a:round/>
                <a:headEnd/>
                <a:tailEnd/>
              </a:ln>
            </p:spPr>
            <p:txBody>
              <a:bodyPr/>
              <a:lstStyle/>
              <a:p>
                <a:endParaRPr lang="zh-CN" altLang="en-US"/>
              </a:p>
            </p:txBody>
          </p:sp>
          <p:sp>
            <p:nvSpPr>
              <p:cNvPr id="45" name="Line 39">
                <a:extLst>
                  <a:ext uri="{FF2B5EF4-FFF2-40B4-BE49-F238E27FC236}">
                    <a16:creationId xmlns:a16="http://schemas.microsoft.com/office/drawing/2014/main" id="{F8FB2E4C-2C96-47AA-BCC6-D02D977E4C7E}"/>
                  </a:ext>
                </a:extLst>
              </p:cNvPr>
              <p:cNvSpPr>
                <a:spLocks noChangeShapeType="1"/>
              </p:cNvSpPr>
              <p:nvPr/>
            </p:nvSpPr>
            <p:spPr bwMode="auto">
              <a:xfrm>
                <a:off x="4516" y="1709"/>
                <a:ext cx="1" cy="1"/>
              </a:xfrm>
              <a:prstGeom prst="line">
                <a:avLst/>
              </a:prstGeom>
              <a:noFill/>
              <a:ln w="6350">
                <a:solidFill>
                  <a:srgbClr val="000000"/>
                </a:solidFill>
                <a:round/>
                <a:headEnd/>
                <a:tailEnd/>
              </a:ln>
            </p:spPr>
            <p:txBody>
              <a:bodyPr/>
              <a:lstStyle/>
              <a:p>
                <a:endParaRPr lang="zh-CN" altLang="en-US"/>
              </a:p>
            </p:txBody>
          </p:sp>
          <p:sp>
            <p:nvSpPr>
              <p:cNvPr id="46" name="Line 40">
                <a:extLst>
                  <a:ext uri="{FF2B5EF4-FFF2-40B4-BE49-F238E27FC236}">
                    <a16:creationId xmlns:a16="http://schemas.microsoft.com/office/drawing/2014/main" id="{C3836D13-002F-4389-A395-E0B355BF8CD0}"/>
                  </a:ext>
                </a:extLst>
              </p:cNvPr>
              <p:cNvSpPr>
                <a:spLocks noChangeShapeType="1"/>
              </p:cNvSpPr>
              <p:nvPr/>
            </p:nvSpPr>
            <p:spPr bwMode="auto">
              <a:xfrm>
                <a:off x="4652" y="1709"/>
                <a:ext cx="1" cy="1"/>
              </a:xfrm>
              <a:prstGeom prst="line">
                <a:avLst/>
              </a:prstGeom>
              <a:noFill/>
              <a:ln w="6350">
                <a:solidFill>
                  <a:srgbClr val="000000"/>
                </a:solidFill>
                <a:round/>
                <a:headEnd/>
                <a:tailEnd/>
              </a:ln>
            </p:spPr>
            <p:txBody>
              <a:bodyPr/>
              <a:lstStyle/>
              <a:p>
                <a:endParaRPr lang="zh-CN" altLang="en-US"/>
              </a:p>
            </p:txBody>
          </p:sp>
          <p:sp>
            <p:nvSpPr>
              <p:cNvPr id="47" name="Line 41">
                <a:extLst>
                  <a:ext uri="{FF2B5EF4-FFF2-40B4-BE49-F238E27FC236}">
                    <a16:creationId xmlns:a16="http://schemas.microsoft.com/office/drawing/2014/main" id="{648BC508-0B1A-4E41-A0EE-476A44FE5EFA}"/>
                  </a:ext>
                </a:extLst>
              </p:cNvPr>
              <p:cNvSpPr>
                <a:spLocks noChangeShapeType="1"/>
              </p:cNvSpPr>
              <p:nvPr/>
            </p:nvSpPr>
            <p:spPr bwMode="auto">
              <a:xfrm>
                <a:off x="4789" y="1709"/>
                <a:ext cx="1" cy="1"/>
              </a:xfrm>
              <a:prstGeom prst="line">
                <a:avLst/>
              </a:prstGeom>
              <a:noFill/>
              <a:ln w="6350">
                <a:solidFill>
                  <a:srgbClr val="000000"/>
                </a:solidFill>
                <a:round/>
                <a:headEnd/>
                <a:tailEnd/>
              </a:ln>
            </p:spPr>
            <p:txBody>
              <a:bodyPr/>
              <a:lstStyle/>
              <a:p>
                <a:endParaRPr lang="zh-CN" altLang="en-US"/>
              </a:p>
            </p:txBody>
          </p:sp>
          <p:sp>
            <p:nvSpPr>
              <p:cNvPr id="48" name="Line 42">
                <a:extLst>
                  <a:ext uri="{FF2B5EF4-FFF2-40B4-BE49-F238E27FC236}">
                    <a16:creationId xmlns:a16="http://schemas.microsoft.com/office/drawing/2014/main" id="{2AEEE8FF-C6EA-4FEC-8BC6-B7094400B4EE}"/>
                  </a:ext>
                </a:extLst>
              </p:cNvPr>
              <p:cNvSpPr>
                <a:spLocks noChangeShapeType="1"/>
              </p:cNvSpPr>
              <p:nvPr/>
            </p:nvSpPr>
            <p:spPr bwMode="auto">
              <a:xfrm>
                <a:off x="4926" y="1709"/>
                <a:ext cx="1" cy="1"/>
              </a:xfrm>
              <a:prstGeom prst="line">
                <a:avLst/>
              </a:prstGeom>
              <a:noFill/>
              <a:ln w="6350">
                <a:solidFill>
                  <a:srgbClr val="000000"/>
                </a:solidFill>
                <a:round/>
                <a:headEnd/>
                <a:tailEnd/>
              </a:ln>
            </p:spPr>
            <p:txBody>
              <a:bodyPr/>
              <a:lstStyle/>
              <a:p>
                <a:endParaRPr lang="zh-CN" altLang="en-US"/>
              </a:p>
            </p:txBody>
          </p:sp>
          <p:sp>
            <p:nvSpPr>
              <p:cNvPr id="49" name="Line 43">
                <a:extLst>
                  <a:ext uri="{FF2B5EF4-FFF2-40B4-BE49-F238E27FC236}">
                    <a16:creationId xmlns:a16="http://schemas.microsoft.com/office/drawing/2014/main" id="{7B6FDF03-CE23-4D49-965C-3EB9694C24B6}"/>
                  </a:ext>
                </a:extLst>
              </p:cNvPr>
              <p:cNvSpPr>
                <a:spLocks noChangeShapeType="1"/>
              </p:cNvSpPr>
              <p:nvPr/>
            </p:nvSpPr>
            <p:spPr bwMode="auto">
              <a:xfrm>
                <a:off x="5062" y="1709"/>
                <a:ext cx="1" cy="1"/>
              </a:xfrm>
              <a:prstGeom prst="line">
                <a:avLst/>
              </a:prstGeom>
              <a:noFill/>
              <a:ln w="6350">
                <a:solidFill>
                  <a:srgbClr val="000000"/>
                </a:solidFill>
                <a:round/>
                <a:headEnd/>
                <a:tailEnd/>
              </a:ln>
            </p:spPr>
            <p:txBody>
              <a:bodyPr/>
              <a:lstStyle/>
              <a:p>
                <a:endParaRPr lang="zh-CN" altLang="en-US"/>
              </a:p>
            </p:txBody>
          </p:sp>
          <p:sp>
            <p:nvSpPr>
              <p:cNvPr id="50" name="Line 44">
                <a:extLst>
                  <a:ext uri="{FF2B5EF4-FFF2-40B4-BE49-F238E27FC236}">
                    <a16:creationId xmlns:a16="http://schemas.microsoft.com/office/drawing/2014/main" id="{B9FD2D1A-39B2-4458-B9C0-1860077B63DB}"/>
                  </a:ext>
                </a:extLst>
              </p:cNvPr>
              <p:cNvSpPr>
                <a:spLocks noChangeShapeType="1"/>
              </p:cNvSpPr>
              <p:nvPr/>
            </p:nvSpPr>
            <p:spPr bwMode="auto">
              <a:xfrm>
                <a:off x="5199" y="1709"/>
                <a:ext cx="1" cy="1"/>
              </a:xfrm>
              <a:prstGeom prst="line">
                <a:avLst/>
              </a:prstGeom>
              <a:noFill/>
              <a:ln w="6350">
                <a:solidFill>
                  <a:srgbClr val="000000"/>
                </a:solidFill>
                <a:round/>
                <a:headEnd/>
                <a:tailEnd/>
              </a:ln>
            </p:spPr>
            <p:txBody>
              <a:bodyPr/>
              <a:lstStyle/>
              <a:p>
                <a:endParaRPr lang="zh-CN" altLang="en-US"/>
              </a:p>
            </p:txBody>
          </p:sp>
          <p:sp>
            <p:nvSpPr>
              <p:cNvPr id="51" name="Line 45">
                <a:extLst>
                  <a:ext uri="{FF2B5EF4-FFF2-40B4-BE49-F238E27FC236}">
                    <a16:creationId xmlns:a16="http://schemas.microsoft.com/office/drawing/2014/main" id="{844B87A0-372A-4796-9A3C-A6EBD65C0787}"/>
                  </a:ext>
                </a:extLst>
              </p:cNvPr>
              <p:cNvSpPr>
                <a:spLocks noChangeShapeType="1"/>
              </p:cNvSpPr>
              <p:nvPr/>
            </p:nvSpPr>
            <p:spPr bwMode="auto">
              <a:xfrm>
                <a:off x="3750" y="1709"/>
                <a:ext cx="1531" cy="1"/>
              </a:xfrm>
              <a:prstGeom prst="line">
                <a:avLst/>
              </a:prstGeom>
              <a:noFill/>
              <a:ln w="6350">
                <a:solidFill>
                  <a:srgbClr val="000000"/>
                </a:solidFill>
                <a:round/>
                <a:headEnd/>
                <a:tailEnd/>
              </a:ln>
            </p:spPr>
            <p:txBody>
              <a:bodyPr/>
              <a:lstStyle/>
              <a:p>
                <a:endParaRPr lang="zh-CN" altLang="en-US"/>
              </a:p>
            </p:txBody>
          </p:sp>
          <p:sp>
            <p:nvSpPr>
              <p:cNvPr id="52" name="Line 46">
                <a:extLst>
                  <a:ext uri="{FF2B5EF4-FFF2-40B4-BE49-F238E27FC236}">
                    <a16:creationId xmlns:a16="http://schemas.microsoft.com/office/drawing/2014/main" id="{CA042AA7-A36B-4782-A08D-8140671B5DBE}"/>
                  </a:ext>
                </a:extLst>
              </p:cNvPr>
              <p:cNvSpPr>
                <a:spLocks noChangeShapeType="1"/>
              </p:cNvSpPr>
              <p:nvPr/>
            </p:nvSpPr>
            <p:spPr bwMode="auto">
              <a:xfrm>
                <a:off x="5281" y="3536"/>
                <a:ext cx="1" cy="1"/>
              </a:xfrm>
              <a:prstGeom prst="line">
                <a:avLst/>
              </a:prstGeom>
              <a:noFill/>
              <a:ln w="6350">
                <a:solidFill>
                  <a:srgbClr val="000000"/>
                </a:solidFill>
                <a:round/>
                <a:headEnd/>
                <a:tailEnd/>
              </a:ln>
            </p:spPr>
            <p:txBody>
              <a:bodyPr/>
              <a:lstStyle/>
              <a:p>
                <a:endParaRPr lang="zh-CN" altLang="en-US"/>
              </a:p>
            </p:txBody>
          </p:sp>
          <p:sp>
            <p:nvSpPr>
              <p:cNvPr id="53" name="Line 47">
                <a:extLst>
                  <a:ext uri="{FF2B5EF4-FFF2-40B4-BE49-F238E27FC236}">
                    <a16:creationId xmlns:a16="http://schemas.microsoft.com/office/drawing/2014/main" id="{6F6B9E62-8F1E-4856-9CC8-BDB44957EBF6}"/>
                  </a:ext>
                </a:extLst>
              </p:cNvPr>
              <p:cNvSpPr>
                <a:spLocks noChangeShapeType="1"/>
              </p:cNvSpPr>
              <p:nvPr/>
            </p:nvSpPr>
            <p:spPr bwMode="auto">
              <a:xfrm>
                <a:off x="5281" y="3354"/>
                <a:ext cx="1" cy="1"/>
              </a:xfrm>
              <a:prstGeom prst="line">
                <a:avLst/>
              </a:prstGeom>
              <a:noFill/>
              <a:ln w="6350">
                <a:solidFill>
                  <a:srgbClr val="000000"/>
                </a:solidFill>
                <a:round/>
                <a:headEnd/>
                <a:tailEnd/>
              </a:ln>
            </p:spPr>
            <p:txBody>
              <a:bodyPr/>
              <a:lstStyle/>
              <a:p>
                <a:endParaRPr lang="zh-CN" altLang="en-US"/>
              </a:p>
            </p:txBody>
          </p:sp>
          <p:sp>
            <p:nvSpPr>
              <p:cNvPr id="54" name="Line 48">
                <a:extLst>
                  <a:ext uri="{FF2B5EF4-FFF2-40B4-BE49-F238E27FC236}">
                    <a16:creationId xmlns:a16="http://schemas.microsoft.com/office/drawing/2014/main" id="{CDB3BAE8-E111-4831-9D5C-D8D99A346C70}"/>
                  </a:ext>
                </a:extLst>
              </p:cNvPr>
              <p:cNvSpPr>
                <a:spLocks noChangeShapeType="1"/>
              </p:cNvSpPr>
              <p:nvPr/>
            </p:nvSpPr>
            <p:spPr bwMode="auto">
              <a:xfrm>
                <a:off x="5281" y="3171"/>
                <a:ext cx="1" cy="1"/>
              </a:xfrm>
              <a:prstGeom prst="line">
                <a:avLst/>
              </a:prstGeom>
              <a:noFill/>
              <a:ln w="6350">
                <a:solidFill>
                  <a:srgbClr val="000000"/>
                </a:solidFill>
                <a:round/>
                <a:headEnd/>
                <a:tailEnd/>
              </a:ln>
            </p:spPr>
            <p:txBody>
              <a:bodyPr/>
              <a:lstStyle/>
              <a:p>
                <a:endParaRPr lang="zh-CN" altLang="en-US"/>
              </a:p>
            </p:txBody>
          </p:sp>
          <p:sp>
            <p:nvSpPr>
              <p:cNvPr id="55" name="Line 49">
                <a:extLst>
                  <a:ext uri="{FF2B5EF4-FFF2-40B4-BE49-F238E27FC236}">
                    <a16:creationId xmlns:a16="http://schemas.microsoft.com/office/drawing/2014/main" id="{B2D829B0-EE23-439E-B8DE-B294857D27D1}"/>
                  </a:ext>
                </a:extLst>
              </p:cNvPr>
              <p:cNvSpPr>
                <a:spLocks noChangeShapeType="1"/>
              </p:cNvSpPr>
              <p:nvPr/>
            </p:nvSpPr>
            <p:spPr bwMode="auto">
              <a:xfrm>
                <a:off x="5281" y="2988"/>
                <a:ext cx="1" cy="1"/>
              </a:xfrm>
              <a:prstGeom prst="line">
                <a:avLst/>
              </a:prstGeom>
              <a:noFill/>
              <a:ln w="6350">
                <a:solidFill>
                  <a:srgbClr val="000000"/>
                </a:solidFill>
                <a:round/>
                <a:headEnd/>
                <a:tailEnd/>
              </a:ln>
            </p:spPr>
            <p:txBody>
              <a:bodyPr/>
              <a:lstStyle/>
              <a:p>
                <a:endParaRPr lang="zh-CN" altLang="en-US"/>
              </a:p>
            </p:txBody>
          </p:sp>
          <p:sp>
            <p:nvSpPr>
              <p:cNvPr id="56" name="Line 50">
                <a:extLst>
                  <a:ext uri="{FF2B5EF4-FFF2-40B4-BE49-F238E27FC236}">
                    <a16:creationId xmlns:a16="http://schemas.microsoft.com/office/drawing/2014/main" id="{0569E135-91E2-4F7A-8CF1-95FD0C49F26E}"/>
                  </a:ext>
                </a:extLst>
              </p:cNvPr>
              <p:cNvSpPr>
                <a:spLocks noChangeShapeType="1"/>
              </p:cNvSpPr>
              <p:nvPr/>
            </p:nvSpPr>
            <p:spPr bwMode="auto">
              <a:xfrm>
                <a:off x="5281" y="2806"/>
                <a:ext cx="1" cy="1"/>
              </a:xfrm>
              <a:prstGeom prst="line">
                <a:avLst/>
              </a:prstGeom>
              <a:noFill/>
              <a:ln w="6350">
                <a:solidFill>
                  <a:srgbClr val="000000"/>
                </a:solidFill>
                <a:round/>
                <a:headEnd/>
                <a:tailEnd/>
              </a:ln>
            </p:spPr>
            <p:txBody>
              <a:bodyPr/>
              <a:lstStyle/>
              <a:p>
                <a:endParaRPr lang="zh-CN" altLang="en-US"/>
              </a:p>
            </p:txBody>
          </p:sp>
          <p:sp>
            <p:nvSpPr>
              <p:cNvPr id="57" name="Line 51">
                <a:extLst>
                  <a:ext uri="{FF2B5EF4-FFF2-40B4-BE49-F238E27FC236}">
                    <a16:creationId xmlns:a16="http://schemas.microsoft.com/office/drawing/2014/main" id="{6176A4B3-C723-4C31-B22D-B086F6176046}"/>
                  </a:ext>
                </a:extLst>
              </p:cNvPr>
              <p:cNvSpPr>
                <a:spLocks noChangeShapeType="1"/>
              </p:cNvSpPr>
              <p:nvPr/>
            </p:nvSpPr>
            <p:spPr bwMode="auto">
              <a:xfrm>
                <a:off x="5281" y="2623"/>
                <a:ext cx="1" cy="1"/>
              </a:xfrm>
              <a:prstGeom prst="line">
                <a:avLst/>
              </a:prstGeom>
              <a:noFill/>
              <a:ln w="6350">
                <a:solidFill>
                  <a:srgbClr val="000000"/>
                </a:solidFill>
                <a:round/>
                <a:headEnd/>
                <a:tailEnd/>
              </a:ln>
            </p:spPr>
            <p:txBody>
              <a:bodyPr/>
              <a:lstStyle/>
              <a:p>
                <a:endParaRPr lang="zh-CN" altLang="en-US"/>
              </a:p>
            </p:txBody>
          </p:sp>
          <p:sp>
            <p:nvSpPr>
              <p:cNvPr id="58" name="Line 52">
                <a:extLst>
                  <a:ext uri="{FF2B5EF4-FFF2-40B4-BE49-F238E27FC236}">
                    <a16:creationId xmlns:a16="http://schemas.microsoft.com/office/drawing/2014/main" id="{704DA951-6B09-4AE5-AC67-BC18FEF2E006}"/>
                  </a:ext>
                </a:extLst>
              </p:cNvPr>
              <p:cNvSpPr>
                <a:spLocks noChangeShapeType="1"/>
              </p:cNvSpPr>
              <p:nvPr/>
            </p:nvSpPr>
            <p:spPr bwMode="auto">
              <a:xfrm>
                <a:off x="5281" y="2440"/>
                <a:ext cx="1" cy="1"/>
              </a:xfrm>
              <a:prstGeom prst="line">
                <a:avLst/>
              </a:prstGeom>
              <a:noFill/>
              <a:ln w="6350">
                <a:solidFill>
                  <a:srgbClr val="000000"/>
                </a:solidFill>
                <a:round/>
                <a:headEnd/>
                <a:tailEnd/>
              </a:ln>
            </p:spPr>
            <p:txBody>
              <a:bodyPr/>
              <a:lstStyle/>
              <a:p>
                <a:endParaRPr lang="zh-CN" altLang="en-US"/>
              </a:p>
            </p:txBody>
          </p:sp>
          <p:sp>
            <p:nvSpPr>
              <p:cNvPr id="59" name="Line 53">
                <a:extLst>
                  <a:ext uri="{FF2B5EF4-FFF2-40B4-BE49-F238E27FC236}">
                    <a16:creationId xmlns:a16="http://schemas.microsoft.com/office/drawing/2014/main" id="{1163DF96-4A49-4E47-A45A-8806EADCA78F}"/>
                  </a:ext>
                </a:extLst>
              </p:cNvPr>
              <p:cNvSpPr>
                <a:spLocks noChangeShapeType="1"/>
              </p:cNvSpPr>
              <p:nvPr/>
            </p:nvSpPr>
            <p:spPr bwMode="auto">
              <a:xfrm>
                <a:off x="5281" y="2257"/>
                <a:ext cx="1" cy="1"/>
              </a:xfrm>
              <a:prstGeom prst="line">
                <a:avLst/>
              </a:prstGeom>
              <a:noFill/>
              <a:ln w="6350">
                <a:solidFill>
                  <a:srgbClr val="000000"/>
                </a:solidFill>
                <a:round/>
                <a:headEnd/>
                <a:tailEnd/>
              </a:ln>
            </p:spPr>
            <p:txBody>
              <a:bodyPr/>
              <a:lstStyle/>
              <a:p>
                <a:endParaRPr lang="zh-CN" altLang="en-US"/>
              </a:p>
            </p:txBody>
          </p:sp>
          <p:sp>
            <p:nvSpPr>
              <p:cNvPr id="60" name="Line 54">
                <a:extLst>
                  <a:ext uri="{FF2B5EF4-FFF2-40B4-BE49-F238E27FC236}">
                    <a16:creationId xmlns:a16="http://schemas.microsoft.com/office/drawing/2014/main" id="{18304F5E-DF75-463B-A190-6CD6B62022BA}"/>
                  </a:ext>
                </a:extLst>
              </p:cNvPr>
              <p:cNvSpPr>
                <a:spLocks noChangeShapeType="1"/>
              </p:cNvSpPr>
              <p:nvPr/>
            </p:nvSpPr>
            <p:spPr bwMode="auto">
              <a:xfrm>
                <a:off x="5281" y="2075"/>
                <a:ext cx="1" cy="1"/>
              </a:xfrm>
              <a:prstGeom prst="line">
                <a:avLst/>
              </a:prstGeom>
              <a:noFill/>
              <a:ln w="6350">
                <a:solidFill>
                  <a:srgbClr val="000000"/>
                </a:solidFill>
                <a:round/>
                <a:headEnd/>
                <a:tailEnd/>
              </a:ln>
            </p:spPr>
            <p:txBody>
              <a:bodyPr/>
              <a:lstStyle/>
              <a:p>
                <a:endParaRPr lang="zh-CN" altLang="en-US"/>
              </a:p>
            </p:txBody>
          </p:sp>
          <p:sp>
            <p:nvSpPr>
              <p:cNvPr id="61" name="Line 55">
                <a:extLst>
                  <a:ext uri="{FF2B5EF4-FFF2-40B4-BE49-F238E27FC236}">
                    <a16:creationId xmlns:a16="http://schemas.microsoft.com/office/drawing/2014/main" id="{94F88550-E71C-4BA6-9DD8-5C27747E4647}"/>
                  </a:ext>
                </a:extLst>
              </p:cNvPr>
              <p:cNvSpPr>
                <a:spLocks noChangeShapeType="1"/>
              </p:cNvSpPr>
              <p:nvPr/>
            </p:nvSpPr>
            <p:spPr bwMode="auto">
              <a:xfrm>
                <a:off x="5281" y="1892"/>
                <a:ext cx="1" cy="1"/>
              </a:xfrm>
              <a:prstGeom prst="line">
                <a:avLst/>
              </a:prstGeom>
              <a:noFill/>
              <a:ln w="6350">
                <a:solidFill>
                  <a:srgbClr val="000000"/>
                </a:solidFill>
                <a:round/>
                <a:headEnd/>
                <a:tailEnd/>
              </a:ln>
            </p:spPr>
            <p:txBody>
              <a:bodyPr/>
              <a:lstStyle/>
              <a:p>
                <a:endParaRPr lang="zh-CN" altLang="en-US"/>
              </a:p>
            </p:txBody>
          </p:sp>
          <p:sp>
            <p:nvSpPr>
              <p:cNvPr id="62" name="Line 56">
                <a:extLst>
                  <a:ext uri="{FF2B5EF4-FFF2-40B4-BE49-F238E27FC236}">
                    <a16:creationId xmlns:a16="http://schemas.microsoft.com/office/drawing/2014/main" id="{03F3C82E-E3C3-4762-B01A-F281D0D57711}"/>
                  </a:ext>
                </a:extLst>
              </p:cNvPr>
              <p:cNvSpPr>
                <a:spLocks noChangeShapeType="1"/>
              </p:cNvSpPr>
              <p:nvPr/>
            </p:nvSpPr>
            <p:spPr bwMode="auto">
              <a:xfrm>
                <a:off x="5281" y="1709"/>
                <a:ext cx="1" cy="1"/>
              </a:xfrm>
              <a:prstGeom prst="line">
                <a:avLst/>
              </a:prstGeom>
              <a:noFill/>
              <a:ln w="6350">
                <a:solidFill>
                  <a:srgbClr val="000000"/>
                </a:solidFill>
                <a:round/>
                <a:headEnd/>
                <a:tailEnd/>
              </a:ln>
            </p:spPr>
            <p:txBody>
              <a:bodyPr/>
              <a:lstStyle/>
              <a:p>
                <a:endParaRPr lang="zh-CN" altLang="en-US"/>
              </a:p>
            </p:txBody>
          </p:sp>
          <p:sp>
            <p:nvSpPr>
              <p:cNvPr id="63" name="Line 57">
                <a:extLst>
                  <a:ext uri="{FF2B5EF4-FFF2-40B4-BE49-F238E27FC236}">
                    <a16:creationId xmlns:a16="http://schemas.microsoft.com/office/drawing/2014/main" id="{65EA5405-88E2-468E-9495-5E6FDE2CC1C2}"/>
                  </a:ext>
                </a:extLst>
              </p:cNvPr>
              <p:cNvSpPr>
                <a:spLocks noChangeShapeType="1"/>
              </p:cNvSpPr>
              <p:nvPr/>
            </p:nvSpPr>
            <p:spPr bwMode="auto">
              <a:xfrm flipV="1">
                <a:off x="5281" y="1709"/>
                <a:ext cx="1" cy="1827"/>
              </a:xfrm>
              <a:prstGeom prst="line">
                <a:avLst/>
              </a:prstGeom>
              <a:noFill/>
              <a:ln w="6350">
                <a:solidFill>
                  <a:srgbClr val="000000"/>
                </a:solidFill>
                <a:round/>
                <a:headEnd/>
                <a:tailEnd/>
              </a:ln>
            </p:spPr>
            <p:txBody>
              <a:bodyPr/>
              <a:lstStyle/>
              <a:p>
                <a:endParaRPr lang="zh-CN" altLang="en-US"/>
              </a:p>
            </p:txBody>
          </p:sp>
          <p:sp>
            <p:nvSpPr>
              <p:cNvPr id="64" name="Freeform 58">
                <a:extLst>
                  <a:ext uri="{FF2B5EF4-FFF2-40B4-BE49-F238E27FC236}">
                    <a16:creationId xmlns:a16="http://schemas.microsoft.com/office/drawing/2014/main" id="{7BB62811-9F45-4AFA-B5B4-5C2B7D38DF52}"/>
                  </a:ext>
                </a:extLst>
              </p:cNvPr>
              <p:cNvSpPr>
                <a:spLocks/>
              </p:cNvSpPr>
              <p:nvPr/>
            </p:nvSpPr>
            <p:spPr bwMode="auto">
              <a:xfrm>
                <a:off x="3751" y="1709"/>
                <a:ext cx="1529" cy="1827"/>
              </a:xfrm>
              <a:custGeom>
                <a:avLst/>
                <a:gdLst>
                  <a:gd name="T0" fmla="*/ 0 w 6118"/>
                  <a:gd name="T1" fmla="*/ 14 h 3655"/>
                  <a:gd name="T2" fmla="*/ 0 w 6118"/>
                  <a:gd name="T3" fmla="*/ 14 h 3655"/>
                  <a:gd name="T4" fmla="*/ 0 w 6118"/>
                  <a:gd name="T5" fmla="*/ 14 h 3655"/>
                  <a:gd name="T6" fmla="*/ 0 w 6118"/>
                  <a:gd name="T7" fmla="*/ 14 h 3655"/>
                  <a:gd name="T8" fmla="*/ 0 w 6118"/>
                  <a:gd name="T9" fmla="*/ 14 h 3655"/>
                  <a:gd name="T10" fmla="*/ 0 w 6118"/>
                  <a:gd name="T11" fmla="*/ 14 h 3655"/>
                  <a:gd name="T12" fmla="*/ 0 w 6118"/>
                  <a:gd name="T13" fmla="*/ 14 h 3655"/>
                  <a:gd name="T14" fmla="*/ 0 w 6118"/>
                  <a:gd name="T15" fmla="*/ 14 h 3655"/>
                  <a:gd name="T16" fmla="*/ 0 w 6118"/>
                  <a:gd name="T17" fmla="*/ 14 h 3655"/>
                  <a:gd name="T18" fmla="*/ 0 w 6118"/>
                  <a:gd name="T19" fmla="*/ 14 h 3655"/>
                  <a:gd name="T20" fmla="*/ 0 w 6118"/>
                  <a:gd name="T21" fmla="*/ 14 h 3655"/>
                  <a:gd name="T22" fmla="*/ 0 w 6118"/>
                  <a:gd name="T23" fmla="*/ 14 h 3655"/>
                  <a:gd name="T24" fmla="*/ 0 w 6118"/>
                  <a:gd name="T25" fmla="*/ 14 h 3655"/>
                  <a:gd name="T26" fmla="*/ 0 w 6118"/>
                  <a:gd name="T27" fmla="*/ 14 h 3655"/>
                  <a:gd name="T28" fmla="*/ 0 w 6118"/>
                  <a:gd name="T29" fmla="*/ 14 h 3655"/>
                  <a:gd name="T30" fmla="*/ 0 w 6118"/>
                  <a:gd name="T31" fmla="*/ 14 h 3655"/>
                  <a:gd name="T32" fmla="*/ 0 w 6118"/>
                  <a:gd name="T33" fmla="*/ 14 h 3655"/>
                  <a:gd name="T34" fmla="*/ 0 w 6118"/>
                  <a:gd name="T35" fmla="*/ 14 h 3655"/>
                  <a:gd name="T36" fmla="*/ 0 w 6118"/>
                  <a:gd name="T37" fmla="*/ 14 h 3655"/>
                  <a:gd name="T38" fmla="*/ 0 w 6118"/>
                  <a:gd name="T39" fmla="*/ 14 h 3655"/>
                  <a:gd name="T40" fmla="*/ 0 w 6118"/>
                  <a:gd name="T41" fmla="*/ 14 h 3655"/>
                  <a:gd name="T42" fmla="*/ 0 w 6118"/>
                  <a:gd name="T43" fmla="*/ 14 h 3655"/>
                  <a:gd name="T44" fmla="*/ 0 w 6118"/>
                  <a:gd name="T45" fmla="*/ 14 h 3655"/>
                  <a:gd name="T46" fmla="*/ 0 w 6118"/>
                  <a:gd name="T47" fmla="*/ 14 h 3655"/>
                  <a:gd name="T48" fmla="*/ 0 w 6118"/>
                  <a:gd name="T49" fmla="*/ 13 h 3655"/>
                  <a:gd name="T50" fmla="*/ 0 w 6118"/>
                  <a:gd name="T51" fmla="*/ 12 h 3655"/>
                  <a:gd name="T52" fmla="*/ 0 w 6118"/>
                  <a:gd name="T53" fmla="*/ 10 h 3655"/>
                  <a:gd name="T54" fmla="*/ 0 w 6118"/>
                  <a:gd name="T55" fmla="*/ 7 h 3655"/>
                  <a:gd name="T56" fmla="*/ 0 w 6118"/>
                  <a:gd name="T57" fmla="*/ 4 h 3655"/>
                  <a:gd name="T58" fmla="*/ 0 w 6118"/>
                  <a:gd name="T59" fmla="*/ 2 h 3655"/>
                  <a:gd name="T60" fmla="*/ 0 w 6118"/>
                  <a:gd name="T61" fmla="*/ 0 h 3655"/>
                  <a:gd name="T62" fmla="*/ 0 w 6118"/>
                  <a:gd name="T63" fmla="*/ 0 h 3655"/>
                  <a:gd name="T64" fmla="*/ 0 w 6118"/>
                  <a:gd name="T65" fmla="*/ 0 h 3655"/>
                  <a:gd name="T66" fmla="*/ 0 w 6118"/>
                  <a:gd name="T67" fmla="*/ 2 h 3655"/>
                  <a:gd name="T68" fmla="*/ 0 w 6118"/>
                  <a:gd name="T69" fmla="*/ 5 h 3655"/>
                  <a:gd name="T70" fmla="*/ 0 w 6118"/>
                  <a:gd name="T71" fmla="*/ 8 h 3655"/>
                  <a:gd name="T72" fmla="*/ 0 w 6118"/>
                  <a:gd name="T73" fmla="*/ 10 h 3655"/>
                  <a:gd name="T74" fmla="*/ 0 w 6118"/>
                  <a:gd name="T75" fmla="*/ 12 h 3655"/>
                  <a:gd name="T76" fmla="*/ 0 w 6118"/>
                  <a:gd name="T77" fmla="*/ 13 h 3655"/>
                  <a:gd name="T78" fmla="*/ 0 w 6118"/>
                  <a:gd name="T79" fmla="*/ 14 h 3655"/>
                  <a:gd name="T80" fmla="*/ 0 w 6118"/>
                  <a:gd name="T81" fmla="*/ 14 h 3655"/>
                  <a:gd name="T82" fmla="*/ 0 w 6118"/>
                  <a:gd name="T83" fmla="*/ 14 h 3655"/>
                  <a:gd name="T84" fmla="*/ 0 w 6118"/>
                  <a:gd name="T85" fmla="*/ 14 h 3655"/>
                  <a:gd name="T86" fmla="*/ 0 w 6118"/>
                  <a:gd name="T87" fmla="*/ 14 h 3655"/>
                  <a:gd name="T88" fmla="*/ 0 w 6118"/>
                  <a:gd name="T89" fmla="*/ 14 h 3655"/>
                  <a:gd name="T90" fmla="*/ 0 w 6118"/>
                  <a:gd name="T91" fmla="*/ 14 h 3655"/>
                  <a:gd name="T92" fmla="*/ 0 w 6118"/>
                  <a:gd name="T93" fmla="*/ 14 h 3655"/>
                  <a:gd name="T94" fmla="*/ 0 w 6118"/>
                  <a:gd name="T95" fmla="*/ 14 h 3655"/>
                  <a:gd name="T96" fmla="*/ 0 w 6118"/>
                  <a:gd name="T97" fmla="*/ 14 h 3655"/>
                  <a:gd name="T98" fmla="*/ 0 w 6118"/>
                  <a:gd name="T99" fmla="*/ 14 h 3655"/>
                  <a:gd name="T100" fmla="*/ 0 w 6118"/>
                  <a:gd name="T101" fmla="*/ 14 h 3655"/>
                  <a:gd name="T102" fmla="*/ 0 w 6118"/>
                  <a:gd name="T103" fmla="*/ 14 h 3655"/>
                  <a:gd name="T104" fmla="*/ 0 w 6118"/>
                  <a:gd name="T105" fmla="*/ 14 h 3655"/>
                  <a:gd name="T106" fmla="*/ 0 w 6118"/>
                  <a:gd name="T107" fmla="*/ 14 h 3655"/>
                  <a:gd name="T108" fmla="*/ 0 w 6118"/>
                  <a:gd name="T109" fmla="*/ 14 h 3655"/>
                  <a:gd name="T110" fmla="*/ 0 w 6118"/>
                  <a:gd name="T111" fmla="*/ 14 h 3655"/>
                  <a:gd name="T112" fmla="*/ 0 w 6118"/>
                  <a:gd name="T113" fmla="*/ 14 h 3655"/>
                  <a:gd name="T114" fmla="*/ 0 w 6118"/>
                  <a:gd name="T115" fmla="*/ 14 h 3655"/>
                  <a:gd name="T116" fmla="*/ 0 w 6118"/>
                  <a:gd name="T117" fmla="*/ 14 h 3655"/>
                  <a:gd name="T118" fmla="*/ 0 w 6118"/>
                  <a:gd name="T119" fmla="*/ 14 h 3655"/>
                  <a:gd name="T120" fmla="*/ 0 w 6118"/>
                  <a:gd name="T121" fmla="*/ 14 h 3655"/>
                  <a:gd name="T122" fmla="*/ 0 w 6118"/>
                  <a:gd name="T123" fmla="*/ 14 h 3655"/>
                  <a:gd name="T124" fmla="*/ 0 w 6118"/>
                  <a:gd name="T125" fmla="*/ 14 h 36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118"/>
                  <a:gd name="T190" fmla="*/ 0 h 3655"/>
                  <a:gd name="T191" fmla="*/ 6118 w 6118"/>
                  <a:gd name="T192" fmla="*/ 3655 h 365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118" h="3655">
                    <a:moveTo>
                      <a:pt x="0" y="3654"/>
                    </a:moveTo>
                    <a:lnTo>
                      <a:pt x="10" y="3654"/>
                    </a:lnTo>
                    <a:lnTo>
                      <a:pt x="19" y="3654"/>
                    </a:lnTo>
                    <a:lnTo>
                      <a:pt x="27" y="3654"/>
                    </a:lnTo>
                    <a:lnTo>
                      <a:pt x="36" y="3654"/>
                    </a:lnTo>
                    <a:lnTo>
                      <a:pt x="45" y="3654"/>
                    </a:lnTo>
                    <a:lnTo>
                      <a:pt x="53" y="3654"/>
                    </a:lnTo>
                    <a:lnTo>
                      <a:pt x="62" y="3655"/>
                    </a:lnTo>
                    <a:lnTo>
                      <a:pt x="70" y="3655"/>
                    </a:lnTo>
                    <a:lnTo>
                      <a:pt x="79" y="3655"/>
                    </a:lnTo>
                    <a:lnTo>
                      <a:pt x="89" y="3655"/>
                    </a:lnTo>
                    <a:lnTo>
                      <a:pt x="97" y="3655"/>
                    </a:lnTo>
                    <a:lnTo>
                      <a:pt x="106" y="3655"/>
                    </a:lnTo>
                    <a:lnTo>
                      <a:pt x="115" y="3655"/>
                    </a:lnTo>
                    <a:lnTo>
                      <a:pt x="123" y="3655"/>
                    </a:lnTo>
                    <a:lnTo>
                      <a:pt x="132" y="3655"/>
                    </a:lnTo>
                    <a:lnTo>
                      <a:pt x="141" y="3655"/>
                    </a:lnTo>
                    <a:lnTo>
                      <a:pt x="149" y="3655"/>
                    </a:lnTo>
                    <a:lnTo>
                      <a:pt x="159" y="3655"/>
                    </a:lnTo>
                    <a:lnTo>
                      <a:pt x="166" y="3655"/>
                    </a:lnTo>
                    <a:lnTo>
                      <a:pt x="176" y="3655"/>
                    </a:lnTo>
                    <a:lnTo>
                      <a:pt x="185" y="3655"/>
                    </a:lnTo>
                    <a:lnTo>
                      <a:pt x="193" y="3655"/>
                    </a:lnTo>
                    <a:lnTo>
                      <a:pt x="202" y="3655"/>
                    </a:lnTo>
                    <a:lnTo>
                      <a:pt x="211" y="3655"/>
                    </a:lnTo>
                    <a:lnTo>
                      <a:pt x="219" y="3655"/>
                    </a:lnTo>
                    <a:lnTo>
                      <a:pt x="228" y="3654"/>
                    </a:lnTo>
                    <a:lnTo>
                      <a:pt x="238" y="3654"/>
                    </a:lnTo>
                    <a:lnTo>
                      <a:pt x="246" y="3654"/>
                    </a:lnTo>
                    <a:lnTo>
                      <a:pt x="255" y="3654"/>
                    </a:lnTo>
                    <a:lnTo>
                      <a:pt x="264" y="3654"/>
                    </a:lnTo>
                    <a:lnTo>
                      <a:pt x="272" y="3654"/>
                    </a:lnTo>
                    <a:lnTo>
                      <a:pt x="281" y="3654"/>
                    </a:lnTo>
                    <a:lnTo>
                      <a:pt x="289" y="3653"/>
                    </a:lnTo>
                    <a:lnTo>
                      <a:pt x="298" y="3653"/>
                    </a:lnTo>
                    <a:lnTo>
                      <a:pt x="307" y="3653"/>
                    </a:lnTo>
                    <a:lnTo>
                      <a:pt x="315" y="3653"/>
                    </a:lnTo>
                    <a:lnTo>
                      <a:pt x="325" y="3653"/>
                    </a:lnTo>
                    <a:lnTo>
                      <a:pt x="334" y="3651"/>
                    </a:lnTo>
                    <a:lnTo>
                      <a:pt x="342" y="3651"/>
                    </a:lnTo>
                    <a:lnTo>
                      <a:pt x="351" y="3651"/>
                    </a:lnTo>
                    <a:lnTo>
                      <a:pt x="360" y="3651"/>
                    </a:lnTo>
                    <a:lnTo>
                      <a:pt x="368" y="3651"/>
                    </a:lnTo>
                    <a:lnTo>
                      <a:pt x="377" y="3650"/>
                    </a:lnTo>
                    <a:lnTo>
                      <a:pt x="385" y="3650"/>
                    </a:lnTo>
                    <a:lnTo>
                      <a:pt x="394" y="3650"/>
                    </a:lnTo>
                    <a:lnTo>
                      <a:pt x="404" y="3650"/>
                    </a:lnTo>
                    <a:lnTo>
                      <a:pt x="412" y="3650"/>
                    </a:lnTo>
                    <a:lnTo>
                      <a:pt x="421" y="3649"/>
                    </a:lnTo>
                    <a:lnTo>
                      <a:pt x="430" y="3649"/>
                    </a:lnTo>
                    <a:lnTo>
                      <a:pt x="438" y="3649"/>
                    </a:lnTo>
                    <a:lnTo>
                      <a:pt x="447" y="3649"/>
                    </a:lnTo>
                    <a:lnTo>
                      <a:pt x="456" y="3649"/>
                    </a:lnTo>
                    <a:lnTo>
                      <a:pt x="464" y="3649"/>
                    </a:lnTo>
                    <a:lnTo>
                      <a:pt x="474" y="3649"/>
                    </a:lnTo>
                    <a:lnTo>
                      <a:pt x="483" y="3649"/>
                    </a:lnTo>
                    <a:lnTo>
                      <a:pt x="491" y="3649"/>
                    </a:lnTo>
                    <a:lnTo>
                      <a:pt x="500" y="3649"/>
                    </a:lnTo>
                    <a:lnTo>
                      <a:pt x="508" y="3649"/>
                    </a:lnTo>
                    <a:lnTo>
                      <a:pt x="517" y="3649"/>
                    </a:lnTo>
                    <a:lnTo>
                      <a:pt x="526" y="3649"/>
                    </a:lnTo>
                    <a:lnTo>
                      <a:pt x="534" y="3649"/>
                    </a:lnTo>
                    <a:lnTo>
                      <a:pt x="543" y="3649"/>
                    </a:lnTo>
                    <a:lnTo>
                      <a:pt x="553" y="3649"/>
                    </a:lnTo>
                    <a:lnTo>
                      <a:pt x="560" y="3649"/>
                    </a:lnTo>
                    <a:lnTo>
                      <a:pt x="570" y="3649"/>
                    </a:lnTo>
                    <a:lnTo>
                      <a:pt x="579" y="3649"/>
                    </a:lnTo>
                    <a:lnTo>
                      <a:pt x="587" y="3649"/>
                    </a:lnTo>
                    <a:lnTo>
                      <a:pt x="596" y="3649"/>
                    </a:lnTo>
                    <a:lnTo>
                      <a:pt x="604" y="3649"/>
                    </a:lnTo>
                    <a:lnTo>
                      <a:pt x="613" y="3650"/>
                    </a:lnTo>
                    <a:lnTo>
                      <a:pt x="622" y="3650"/>
                    </a:lnTo>
                    <a:lnTo>
                      <a:pt x="630" y="3650"/>
                    </a:lnTo>
                    <a:lnTo>
                      <a:pt x="640" y="3650"/>
                    </a:lnTo>
                    <a:lnTo>
                      <a:pt x="649" y="3650"/>
                    </a:lnTo>
                    <a:lnTo>
                      <a:pt x="657" y="3651"/>
                    </a:lnTo>
                    <a:lnTo>
                      <a:pt x="666" y="3651"/>
                    </a:lnTo>
                    <a:lnTo>
                      <a:pt x="675" y="3651"/>
                    </a:lnTo>
                    <a:lnTo>
                      <a:pt x="683" y="3651"/>
                    </a:lnTo>
                    <a:lnTo>
                      <a:pt x="692" y="3653"/>
                    </a:lnTo>
                    <a:lnTo>
                      <a:pt x="701" y="3653"/>
                    </a:lnTo>
                    <a:lnTo>
                      <a:pt x="709" y="3653"/>
                    </a:lnTo>
                    <a:lnTo>
                      <a:pt x="719" y="3653"/>
                    </a:lnTo>
                    <a:lnTo>
                      <a:pt x="727" y="3653"/>
                    </a:lnTo>
                    <a:lnTo>
                      <a:pt x="736" y="3654"/>
                    </a:lnTo>
                    <a:lnTo>
                      <a:pt x="745" y="3654"/>
                    </a:lnTo>
                    <a:lnTo>
                      <a:pt x="753" y="3654"/>
                    </a:lnTo>
                    <a:lnTo>
                      <a:pt x="762" y="3654"/>
                    </a:lnTo>
                    <a:lnTo>
                      <a:pt x="771" y="3654"/>
                    </a:lnTo>
                    <a:lnTo>
                      <a:pt x="779" y="3655"/>
                    </a:lnTo>
                    <a:lnTo>
                      <a:pt x="788" y="3655"/>
                    </a:lnTo>
                    <a:lnTo>
                      <a:pt x="798" y="3655"/>
                    </a:lnTo>
                    <a:lnTo>
                      <a:pt x="806" y="3655"/>
                    </a:lnTo>
                    <a:lnTo>
                      <a:pt x="815" y="3655"/>
                    </a:lnTo>
                    <a:lnTo>
                      <a:pt x="823" y="3655"/>
                    </a:lnTo>
                    <a:lnTo>
                      <a:pt x="832" y="3655"/>
                    </a:lnTo>
                    <a:lnTo>
                      <a:pt x="841" y="3655"/>
                    </a:lnTo>
                    <a:lnTo>
                      <a:pt x="849" y="3655"/>
                    </a:lnTo>
                    <a:lnTo>
                      <a:pt x="858" y="3655"/>
                    </a:lnTo>
                    <a:lnTo>
                      <a:pt x="868" y="3655"/>
                    </a:lnTo>
                    <a:lnTo>
                      <a:pt x="875" y="3655"/>
                    </a:lnTo>
                    <a:lnTo>
                      <a:pt x="885" y="3655"/>
                    </a:lnTo>
                    <a:lnTo>
                      <a:pt x="894" y="3654"/>
                    </a:lnTo>
                    <a:lnTo>
                      <a:pt x="902" y="3654"/>
                    </a:lnTo>
                    <a:lnTo>
                      <a:pt x="911" y="3654"/>
                    </a:lnTo>
                    <a:lnTo>
                      <a:pt x="920" y="3654"/>
                    </a:lnTo>
                    <a:lnTo>
                      <a:pt x="928" y="3653"/>
                    </a:lnTo>
                    <a:lnTo>
                      <a:pt x="937" y="3653"/>
                    </a:lnTo>
                    <a:lnTo>
                      <a:pt x="945" y="3653"/>
                    </a:lnTo>
                    <a:lnTo>
                      <a:pt x="955" y="3651"/>
                    </a:lnTo>
                    <a:lnTo>
                      <a:pt x="964" y="3651"/>
                    </a:lnTo>
                    <a:lnTo>
                      <a:pt x="972" y="3650"/>
                    </a:lnTo>
                    <a:lnTo>
                      <a:pt x="981" y="3650"/>
                    </a:lnTo>
                    <a:lnTo>
                      <a:pt x="990" y="3650"/>
                    </a:lnTo>
                    <a:lnTo>
                      <a:pt x="998" y="3649"/>
                    </a:lnTo>
                    <a:lnTo>
                      <a:pt x="1007" y="3649"/>
                    </a:lnTo>
                    <a:lnTo>
                      <a:pt x="1016" y="3648"/>
                    </a:lnTo>
                    <a:lnTo>
                      <a:pt x="1024" y="3648"/>
                    </a:lnTo>
                    <a:lnTo>
                      <a:pt x="1034" y="3647"/>
                    </a:lnTo>
                    <a:lnTo>
                      <a:pt x="1041" y="3647"/>
                    </a:lnTo>
                    <a:lnTo>
                      <a:pt x="1051" y="3646"/>
                    </a:lnTo>
                    <a:lnTo>
                      <a:pt x="1060" y="3646"/>
                    </a:lnTo>
                    <a:lnTo>
                      <a:pt x="1068" y="3645"/>
                    </a:lnTo>
                    <a:lnTo>
                      <a:pt x="1077" y="3645"/>
                    </a:lnTo>
                    <a:lnTo>
                      <a:pt x="1086" y="3644"/>
                    </a:lnTo>
                    <a:lnTo>
                      <a:pt x="1094" y="3644"/>
                    </a:lnTo>
                    <a:lnTo>
                      <a:pt x="1103" y="3643"/>
                    </a:lnTo>
                    <a:lnTo>
                      <a:pt x="1113" y="3643"/>
                    </a:lnTo>
                    <a:lnTo>
                      <a:pt x="1121" y="3642"/>
                    </a:lnTo>
                    <a:lnTo>
                      <a:pt x="1130" y="3642"/>
                    </a:lnTo>
                    <a:lnTo>
                      <a:pt x="1139" y="3642"/>
                    </a:lnTo>
                    <a:lnTo>
                      <a:pt x="1147" y="3641"/>
                    </a:lnTo>
                    <a:lnTo>
                      <a:pt x="1156" y="3641"/>
                    </a:lnTo>
                    <a:lnTo>
                      <a:pt x="1164" y="3641"/>
                    </a:lnTo>
                    <a:lnTo>
                      <a:pt x="1173" y="3640"/>
                    </a:lnTo>
                    <a:lnTo>
                      <a:pt x="1182" y="3640"/>
                    </a:lnTo>
                    <a:lnTo>
                      <a:pt x="1190" y="3640"/>
                    </a:lnTo>
                    <a:lnTo>
                      <a:pt x="1200" y="3640"/>
                    </a:lnTo>
                    <a:lnTo>
                      <a:pt x="1209" y="3640"/>
                    </a:lnTo>
                    <a:lnTo>
                      <a:pt x="1217" y="3640"/>
                    </a:lnTo>
                    <a:lnTo>
                      <a:pt x="1226" y="3640"/>
                    </a:lnTo>
                    <a:lnTo>
                      <a:pt x="1235" y="3640"/>
                    </a:lnTo>
                    <a:lnTo>
                      <a:pt x="1243" y="3640"/>
                    </a:lnTo>
                    <a:lnTo>
                      <a:pt x="1252" y="3640"/>
                    </a:lnTo>
                    <a:lnTo>
                      <a:pt x="1260" y="3640"/>
                    </a:lnTo>
                    <a:lnTo>
                      <a:pt x="1269" y="3641"/>
                    </a:lnTo>
                    <a:lnTo>
                      <a:pt x="1279" y="3641"/>
                    </a:lnTo>
                    <a:lnTo>
                      <a:pt x="1287" y="3641"/>
                    </a:lnTo>
                    <a:lnTo>
                      <a:pt x="1296" y="3642"/>
                    </a:lnTo>
                    <a:lnTo>
                      <a:pt x="1305" y="3642"/>
                    </a:lnTo>
                    <a:lnTo>
                      <a:pt x="1313" y="3642"/>
                    </a:lnTo>
                    <a:lnTo>
                      <a:pt x="1322" y="3643"/>
                    </a:lnTo>
                    <a:lnTo>
                      <a:pt x="1331" y="3643"/>
                    </a:lnTo>
                    <a:lnTo>
                      <a:pt x="1339" y="3644"/>
                    </a:lnTo>
                    <a:lnTo>
                      <a:pt x="1349" y="3645"/>
                    </a:lnTo>
                    <a:lnTo>
                      <a:pt x="1358" y="3645"/>
                    </a:lnTo>
                    <a:lnTo>
                      <a:pt x="1366" y="3646"/>
                    </a:lnTo>
                    <a:lnTo>
                      <a:pt x="1375" y="3646"/>
                    </a:lnTo>
                    <a:lnTo>
                      <a:pt x="1383" y="3647"/>
                    </a:lnTo>
                    <a:lnTo>
                      <a:pt x="1392" y="3648"/>
                    </a:lnTo>
                    <a:lnTo>
                      <a:pt x="1401" y="3648"/>
                    </a:lnTo>
                    <a:lnTo>
                      <a:pt x="1409" y="3649"/>
                    </a:lnTo>
                    <a:lnTo>
                      <a:pt x="1418" y="3650"/>
                    </a:lnTo>
                    <a:lnTo>
                      <a:pt x="1428" y="3650"/>
                    </a:lnTo>
                    <a:lnTo>
                      <a:pt x="1436" y="3651"/>
                    </a:lnTo>
                    <a:lnTo>
                      <a:pt x="1445" y="3651"/>
                    </a:lnTo>
                    <a:lnTo>
                      <a:pt x="1454" y="3653"/>
                    </a:lnTo>
                    <a:lnTo>
                      <a:pt x="1462" y="3653"/>
                    </a:lnTo>
                    <a:lnTo>
                      <a:pt x="1471" y="3654"/>
                    </a:lnTo>
                    <a:lnTo>
                      <a:pt x="1479" y="3654"/>
                    </a:lnTo>
                    <a:lnTo>
                      <a:pt x="1488" y="3654"/>
                    </a:lnTo>
                    <a:lnTo>
                      <a:pt x="1497" y="3655"/>
                    </a:lnTo>
                    <a:lnTo>
                      <a:pt x="1505" y="3655"/>
                    </a:lnTo>
                    <a:lnTo>
                      <a:pt x="1515" y="3655"/>
                    </a:lnTo>
                    <a:lnTo>
                      <a:pt x="1524" y="3655"/>
                    </a:lnTo>
                    <a:lnTo>
                      <a:pt x="1532" y="3655"/>
                    </a:lnTo>
                    <a:lnTo>
                      <a:pt x="1541" y="3655"/>
                    </a:lnTo>
                    <a:lnTo>
                      <a:pt x="1550" y="3655"/>
                    </a:lnTo>
                    <a:lnTo>
                      <a:pt x="1558" y="3654"/>
                    </a:lnTo>
                    <a:lnTo>
                      <a:pt x="1567" y="3654"/>
                    </a:lnTo>
                    <a:lnTo>
                      <a:pt x="1577" y="3653"/>
                    </a:lnTo>
                    <a:lnTo>
                      <a:pt x="1584" y="3653"/>
                    </a:lnTo>
                    <a:lnTo>
                      <a:pt x="1594" y="3651"/>
                    </a:lnTo>
                    <a:lnTo>
                      <a:pt x="1602" y="3650"/>
                    </a:lnTo>
                    <a:lnTo>
                      <a:pt x="1611" y="3650"/>
                    </a:lnTo>
                    <a:lnTo>
                      <a:pt x="1620" y="3649"/>
                    </a:lnTo>
                    <a:lnTo>
                      <a:pt x="1628" y="3648"/>
                    </a:lnTo>
                    <a:lnTo>
                      <a:pt x="1637" y="3646"/>
                    </a:lnTo>
                    <a:lnTo>
                      <a:pt x="1646" y="3645"/>
                    </a:lnTo>
                    <a:lnTo>
                      <a:pt x="1654" y="3644"/>
                    </a:lnTo>
                    <a:lnTo>
                      <a:pt x="1663" y="3642"/>
                    </a:lnTo>
                    <a:lnTo>
                      <a:pt x="1673" y="3641"/>
                    </a:lnTo>
                    <a:lnTo>
                      <a:pt x="1681" y="3639"/>
                    </a:lnTo>
                    <a:lnTo>
                      <a:pt x="1690" y="3636"/>
                    </a:lnTo>
                    <a:lnTo>
                      <a:pt x="1698" y="3635"/>
                    </a:lnTo>
                    <a:lnTo>
                      <a:pt x="1707" y="3633"/>
                    </a:lnTo>
                    <a:lnTo>
                      <a:pt x="1716" y="3631"/>
                    </a:lnTo>
                    <a:lnTo>
                      <a:pt x="1724" y="3629"/>
                    </a:lnTo>
                    <a:lnTo>
                      <a:pt x="1733" y="3627"/>
                    </a:lnTo>
                    <a:lnTo>
                      <a:pt x="1743" y="3625"/>
                    </a:lnTo>
                    <a:lnTo>
                      <a:pt x="1750" y="3623"/>
                    </a:lnTo>
                    <a:lnTo>
                      <a:pt x="1760" y="3620"/>
                    </a:lnTo>
                    <a:lnTo>
                      <a:pt x="1769" y="3618"/>
                    </a:lnTo>
                    <a:lnTo>
                      <a:pt x="1777" y="3616"/>
                    </a:lnTo>
                    <a:lnTo>
                      <a:pt x="1786" y="3614"/>
                    </a:lnTo>
                    <a:lnTo>
                      <a:pt x="1795" y="3612"/>
                    </a:lnTo>
                    <a:lnTo>
                      <a:pt x="1803" y="3610"/>
                    </a:lnTo>
                    <a:lnTo>
                      <a:pt x="1812" y="3608"/>
                    </a:lnTo>
                    <a:lnTo>
                      <a:pt x="1820" y="3605"/>
                    </a:lnTo>
                    <a:lnTo>
                      <a:pt x="1830" y="3603"/>
                    </a:lnTo>
                    <a:lnTo>
                      <a:pt x="1839" y="3601"/>
                    </a:lnTo>
                    <a:lnTo>
                      <a:pt x="1847" y="3600"/>
                    </a:lnTo>
                    <a:lnTo>
                      <a:pt x="1856" y="3598"/>
                    </a:lnTo>
                    <a:lnTo>
                      <a:pt x="1865" y="3597"/>
                    </a:lnTo>
                    <a:lnTo>
                      <a:pt x="1873" y="3596"/>
                    </a:lnTo>
                    <a:lnTo>
                      <a:pt x="1882" y="3595"/>
                    </a:lnTo>
                    <a:lnTo>
                      <a:pt x="1891" y="3594"/>
                    </a:lnTo>
                    <a:lnTo>
                      <a:pt x="1899" y="3593"/>
                    </a:lnTo>
                    <a:lnTo>
                      <a:pt x="1909" y="3592"/>
                    </a:lnTo>
                    <a:lnTo>
                      <a:pt x="1917" y="3592"/>
                    </a:lnTo>
                    <a:lnTo>
                      <a:pt x="1926" y="3591"/>
                    </a:lnTo>
                    <a:lnTo>
                      <a:pt x="1935" y="3591"/>
                    </a:lnTo>
                    <a:lnTo>
                      <a:pt x="1943" y="3591"/>
                    </a:lnTo>
                    <a:lnTo>
                      <a:pt x="1952" y="3592"/>
                    </a:lnTo>
                    <a:lnTo>
                      <a:pt x="1961" y="3592"/>
                    </a:lnTo>
                    <a:lnTo>
                      <a:pt x="1969" y="3593"/>
                    </a:lnTo>
                    <a:lnTo>
                      <a:pt x="1978" y="3594"/>
                    </a:lnTo>
                    <a:lnTo>
                      <a:pt x="1988" y="3595"/>
                    </a:lnTo>
                    <a:lnTo>
                      <a:pt x="1996" y="3596"/>
                    </a:lnTo>
                    <a:lnTo>
                      <a:pt x="2005" y="3597"/>
                    </a:lnTo>
                    <a:lnTo>
                      <a:pt x="2014" y="3599"/>
                    </a:lnTo>
                    <a:lnTo>
                      <a:pt x="2022" y="3601"/>
                    </a:lnTo>
                    <a:lnTo>
                      <a:pt x="2031" y="3603"/>
                    </a:lnTo>
                    <a:lnTo>
                      <a:pt x="2039" y="3605"/>
                    </a:lnTo>
                    <a:lnTo>
                      <a:pt x="2048" y="3608"/>
                    </a:lnTo>
                    <a:lnTo>
                      <a:pt x="2058" y="3611"/>
                    </a:lnTo>
                    <a:lnTo>
                      <a:pt x="2065" y="3613"/>
                    </a:lnTo>
                    <a:lnTo>
                      <a:pt x="2075" y="3616"/>
                    </a:lnTo>
                    <a:lnTo>
                      <a:pt x="2084" y="3619"/>
                    </a:lnTo>
                    <a:lnTo>
                      <a:pt x="2092" y="3623"/>
                    </a:lnTo>
                    <a:lnTo>
                      <a:pt x="2101" y="3625"/>
                    </a:lnTo>
                    <a:lnTo>
                      <a:pt x="2110" y="3628"/>
                    </a:lnTo>
                    <a:lnTo>
                      <a:pt x="2118" y="3631"/>
                    </a:lnTo>
                    <a:lnTo>
                      <a:pt x="2127" y="3634"/>
                    </a:lnTo>
                    <a:lnTo>
                      <a:pt x="2135" y="3638"/>
                    </a:lnTo>
                    <a:lnTo>
                      <a:pt x="2144" y="3640"/>
                    </a:lnTo>
                    <a:lnTo>
                      <a:pt x="2154" y="3643"/>
                    </a:lnTo>
                    <a:lnTo>
                      <a:pt x="2162" y="3645"/>
                    </a:lnTo>
                    <a:lnTo>
                      <a:pt x="2171" y="3647"/>
                    </a:lnTo>
                    <a:lnTo>
                      <a:pt x="2180" y="3649"/>
                    </a:lnTo>
                    <a:lnTo>
                      <a:pt x="2188" y="3651"/>
                    </a:lnTo>
                    <a:lnTo>
                      <a:pt x="2197" y="3653"/>
                    </a:lnTo>
                    <a:lnTo>
                      <a:pt x="2206" y="3654"/>
                    </a:lnTo>
                    <a:lnTo>
                      <a:pt x="2214" y="3655"/>
                    </a:lnTo>
                    <a:lnTo>
                      <a:pt x="2224" y="3655"/>
                    </a:lnTo>
                    <a:lnTo>
                      <a:pt x="2233" y="3655"/>
                    </a:lnTo>
                    <a:lnTo>
                      <a:pt x="2241" y="3654"/>
                    </a:lnTo>
                    <a:lnTo>
                      <a:pt x="2250" y="3651"/>
                    </a:lnTo>
                    <a:lnTo>
                      <a:pt x="2258" y="3649"/>
                    </a:lnTo>
                    <a:lnTo>
                      <a:pt x="2267" y="3646"/>
                    </a:lnTo>
                    <a:lnTo>
                      <a:pt x="2276" y="3642"/>
                    </a:lnTo>
                    <a:lnTo>
                      <a:pt x="2284" y="3638"/>
                    </a:lnTo>
                    <a:lnTo>
                      <a:pt x="2293" y="3632"/>
                    </a:lnTo>
                    <a:lnTo>
                      <a:pt x="2303" y="3626"/>
                    </a:lnTo>
                    <a:lnTo>
                      <a:pt x="2311" y="3618"/>
                    </a:lnTo>
                    <a:lnTo>
                      <a:pt x="2320" y="3610"/>
                    </a:lnTo>
                    <a:lnTo>
                      <a:pt x="2329" y="3600"/>
                    </a:lnTo>
                    <a:lnTo>
                      <a:pt x="2337" y="3589"/>
                    </a:lnTo>
                    <a:lnTo>
                      <a:pt x="2346" y="3578"/>
                    </a:lnTo>
                    <a:lnTo>
                      <a:pt x="2354" y="3564"/>
                    </a:lnTo>
                    <a:lnTo>
                      <a:pt x="2363" y="3550"/>
                    </a:lnTo>
                    <a:lnTo>
                      <a:pt x="2372" y="3534"/>
                    </a:lnTo>
                    <a:lnTo>
                      <a:pt x="2380" y="3517"/>
                    </a:lnTo>
                    <a:lnTo>
                      <a:pt x="2390" y="3499"/>
                    </a:lnTo>
                    <a:lnTo>
                      <a:pt x="2399" y="3478"/>
                    </a:lnTo>
                    <a:lnTo>
                      <a:pt x="2407" y="3457"/>
                    </a:lnTo>
                    <a:lnTo>
                      <a:pt x="2416" y="3434"/>
                    </a:lnTo>
                    <a:lnTo>
                      <a:pt x="2425" y="3410"/>
                    </a:lnTo>
                    <a:lnTo>
                      <a:pt x="2433" y="3384"/>
                    </a:lnTo>
                    <a:lnTo>
                      <a:pt x="2442" y="3356"/>
                    </a:lnTo>
                    <a:lnTo>
                      <a:pt x="2452" y="3326"/>
                    </a:lnTo>
                    <a:lnTo>
                      <a:pt x="2459" y="3296"/>
                    </a:lnTo>
                    <a:lnTo>
                      <a:pt x="2469" y="3263"/>
                    </a:lnTo>
                    <a:lnTo>
                      <a:pt x="2477" y="3229"/>
                    </a:lnTo>
                    <a:lnTo>
                      <a:pt x="2486" y="3194"/>
                    </a:lnTo>
                    <a:lnTo>
                      <a:pt x="2495" y="3156"/>
                    </a:lnTo>
                    <a:lnTo>
                      <a:pt x="2503" y="3117"/>
                    </a:lnTo>
                    <a:lnTo>
                      <a:pt x="2512" y="3076"/>
                    </a:lnTo>
                    <a:lnTo>
                      <a:pt x="2521" y="3035"/>
                    </a:lnTo>
                    <a:lnTo>
                      <a:pt x="2529" y="2991"/>
                    </a:lnTo>
                    <a:lnTo>
                      <a:pt x="2539" y="2945"/>
                    </a:lnTo>
                    <a:lnTo>
                      <a:pt x="2548" y="2898"/>
                    </a:lnTo>
                    <a:lnTo>
                      <a:pt x="2556" y="2850"/>
                    </a:lnTo>
                    <a:lnTo>
                      <a:pt x="2565" y="2799"/>
                    </a:lnTo>
                    <a:lnTo>
                      <a:pt x="2573" y="2748"/>
                    </a:lnTo>
                    <a:lnTo>
                      <a:pt x="2582" y="2695"/>
                    </a:lnTo>
                    <a:lnTo>
                      <a:pt x="2591" y="2640"/>
                    </a:lnTo>
                    <a:lnTo>
                      <a:pt x="2599" y="2584"/>
                    </a:lnTo>
                    <a:lnTo>
                      <a:pt x="2608" y="2527"/>
                    </a:lnTo>
                    <a:lnTo>
                      <a:pt x="2618" y="2469"/>
                    </a:lnTo>
                    <a:lnTo>
                      <a:pt x="2625" y="2409"/>
                    </a:lnTo>
                    <a:lnTo>
                      <a:pt x="2635" y="2349"/>
                    </a:lnTo>
                    <a:lnTo>
                      <a:pt x="2644" y="2287"/>
                    </a:lnTo>
                    <a:lnTo>
                      <a:pt x="2652" y="2224"/>
                    </a:lnTo>
                    <a:lnTo>
                      <a:pt x="2661" y="2161"/>
                    </a:lnTo>
                    <a:lnTo>
                      <a:pt x="2670" y="2097"/>
                    </a:lnTo>
                    <a:lnTo>
                      <a:pt x="2678" y="2032"/>
                    </a:lnTo>
                    <a:lnTo>
                      <a:pt x="2687" y="1966"/>
                    </a:lnTo>
                    <a:lnTo>
                      <a:pt x="2695" y="1900"/>
                    </a:lnTo>
                    <a:lnTo>
                      <a:pt x="2705" y="1834"/>
                    </a:lnTo>
                    <a:lnTo>
                      <a:pt x="2714" y="1767"/>
                    </a:lnTo>
                    <a:lnTo>
                      <a:pt x="2722" y="1699"/>
                    </a:lnTo>
                    <a:lnTo>
                      <a:pt x="2731" y="1632"/>
                    </a:lnTo>
                    <a:lnTo>
                      <a:pt x="2740" y="1564"/>
                    </a:lnTo>
                    <a:lnTo>
                      <a:pt x="2748" y="1498"/>
                    </a:lnTo>
                    <a:lnTo>
                      <a:pt x="2757" y="1431"/>
                    </a:lnTo>
                    <a:lnTo>
                      <a:pt x="2766" y="1363"/>
                    </a:lnTo>
                    <a:lnTo>
                      <a:pt x="2774" y="1297"/>
                    </a:lnTo>
                    <a:lnTo>
                      <a:pt x="2784" y="1232"/>
                    </a:lnTo>
                    <a:lnTo>
                      <a:pt x="2792" y="1167"/>
                    </a:lnTo>
                    <a:lnTo>
                      <a:pt x="2801" y="1103"/>
                    </a:lnTo>
                    <a:lnTo>
                      <a:pt x="2810" y="1038"/>
                    </a:lnTo>
                    <a:lnTo>
                      <a:pt x="2818" y="975"/>
                    </a:lnTo>
                    <a:lnTo>
                      <a:pt x="2827" y="914"/>
                    </a:lnTo>
                    <a:lnTo>
                      <a:pt x="2836" y="853"/>
                    </a:lnTo>
                    <a:lnTo>
                      <a:pt x="2844" y="795"/>
                    </a:lnTo>
                    <a:lnTo>
                      <a:pt x="2853" y="737"/>
                    </a:lnTo>
                    <a:lnTo>
                      <a:pt x="2863" y="680"/>
                    </a:lnTo>
                    <a:lnTo>
                      <a:pt x="2871" y="626"/>
                    </a:lnTo>
                    <a:lnTo>
                      <a:pt x="2880" y="573"/>
                    </a:lnTo>
                    <a:lnTo>
                      <a:pt x="2889" y="522"/>
                    </a:lnTo>
                    <a:lnTo>
                      <a:pt x="2897" y="473"/>
                    </a:lnTo>
                    <a:lnTo>
                      <a:pt x="2906" y="426"/>
                    </a:lnTo>
                    <a:lnTo>
                      <a:pt x="2914" y="381"/>
                    </a:lnTo>
                    <a:lnTo>
                      <a:pt x="2923" y="338"/>
                    </a:lnTo>
                    <a:lnTo>
                      <a:pt x="2933" y="297"/>
                    </a:lnTo>
                    <a:lnTo>
                      <a:pt x="2940" y="259"/>
                    </a:lnTo>
                    <a:lnTo>
                      <a:pt x="2950" y="223"/>
                    </a:lnTo>
                    <a:lnTo>
                      <a:pt x="2959" y="189"/>
                    </a:lnTo>
                    <a:lnTo>
                      <a:pt x="2967" y="158"/>
                    </a:lnTo>
                    <a:lnTo>
                      <a:pt x="2976" y="131"/>
                    </a:lnTo>
                    <a:lnTo>
                      <a:pt x="2985" y="105"/>
                    </a:lnTo>
                    <a:lnTo>
                      <a:pt x="2993" y="81"/>
                    </a:lnTo>
                    <a:lnTo>
                      <a:pt x="3002" y="61"/>
                    </a:lnTo>
                    <a:lnTo>
                      <a:pt x="3010" y="44"/>
                    </a:lnTo>
                    <a:lnTo>
                      <a:pt x="3020" y="30"/>
                    </a:lnTo>
                    <a:lnTo>
                      <a:pt x="3029" y="18"/>
                    </a:lnTo>
                    <a:lnTo>
                      <a:pt x="3037" y="10"/>
                    </a:lnTo>
                    <a:lnTo>
                      <a:pt x="3046" y="3"/>
                    </a:lnTo>
                    <a:lnTo>
                      <a:pt x="3055" y="0"/>
                    </a:lnTo>
                    <a:lnTo>
                      <a:pt x="3063" y="0"/>
                    </a:lnTo>
                    <a:lnTo>
                      <a:pt x="3072" y="3"/>
                    </a:lnTo>
                    <a:lnTo>
                      <a:pt x="3081" y="10"/>
                    </a:lnTo>
                    <a:lnTo>
                      <a:pt x="3089" y="18"/>
                    </a:lnTo>
                    <a:lnTo>
                      <a:pt x="3099" y="30"/>
                    </a:lnTo>
                    <a:lnTo>
                      <a:pt x="3108" y="44"/>
                    </a:lnTo>
                    <a:lnTo>
                      <a:pt x="3116" y="61"/>
                    </a:lnTo>
                    <a:lnTo>
                      <a:pt x="3125" y="81"/>
                    </a:lnTo>
                    <a:lnTo>
                      <a:pt x="3133" y="105"/>
                    </a:lnTo>
                    <a:lnTo>
                      <a:pt x="3142" y="131"/>
                    </a:lnTo>
                    <a:lnTo>
                      <a:pt x="3151" y="158"/>
                    </a:lnTo>
                    <a:lnTo>
                      <a:pt x="3159" y="189"/>
                    </a:lnTo>
                    <a:lnTo>
                      <a:pt x="3168" y="223"/>
                    </a:lnTo>
                    <a:lnTo>
                      <a:pt x="3178" y="259"/>
                    </a:lnTo>
                    <a:lnTo>
                      <a:pt x="3186" y="297"/>
                    </a:lnTo>
                    <a:lnTo>
                      <a:pt x="3195" y="338"/>
                    </a:lnTo>
                    <a:lnTo>
                      <a:pt x="3204" y="381"/>
                    </a:lnTo>
                    <a:lnTo>
                      <a:pt x="3212" y="426"/>
                    </a:lnTo>
                    <a:lnTo>
                      <a:pt x="3221" y="473"/>
                    </a:lnTo>
                    <a:lnTo>
                      <a:pt x="3229" y="522"/>
                    </a:lnTo>
                    <a:lnTo>
                      <a:pt x="3238" y="573"/>
                    </a:lnTo>
                    <a:lnTo>
                      <a:pt x="3247" y="626"/>
                    </a:lnTo>
                    <a:lnTo>
                      <a:pt x="3255" y="680"/>
                    </a:lnTo>
                    <a:lnTo>
                      <a:pt x="3265" y="737"/>
                    </a:lnTo>
                    <a:lnTo>
                      <a:pt x="3274" y="795"/>
                    </a:lnTo>
                    <a:lnTo>
                      <a:pt x="3282" y="853"/>
                    </a:lnTo>
                    <a:lnTo>
                      <a:pt x="3291" y="914"/>
                    </a:lnTo>
                    <a:lnTo>
                      <a:pt x="3300" y="975"/>
                    </a:lnTo>
                    <a:lnTo>
                      <a:pt x="3308" y="1038"/>
                    </a:lnTo>
                    <a:lnTo>
                      <a:pt x="3317" y="1103"/>
                    </a:lnTo>
                    <a:lnTo>
                      <a:pt x="3327" y="1167"/>
                    </a:lnTo>
                    <a:lnTo>
                      <a:pt x="3334" y="1232"/>
                    </a:lnTo>
                    <a:lnTo>
                      <a:pt x="3344" y="1297"/>
                    </a:lnTo>
                    <a:lnTo>
                      <a:pt x="3352" y="1363"/>
                    </a:lnTo>
                    <a:lnTo>
                      <a:pt x="3361" y="1431"/>
                    </a:lnTo>
                    <a:lnTo>
                      <a:pt x="3370" y="1498"/>
                    </a:lnTo>
                    <a:lnTo>
                      <a:pt x="3378" y="1564"/>
                    </a:lnTo>
                    <a:lnTo>
                      <a:pt x="3387" y="1632"/>
                    </a:lnTo>
                    <a:lnTo>
                      <a:pt x="3396" y="1699"/>
                    </a:lnTo>
                    <a:lnTo>
                      <a:pt x="3404" y="1767"/>
                    </a:lnTo>
                    <a:lnTo>
                      <a:pt x="3414" y="1834"/>
                    </a:lnTo>
                    <a:lnTo>
                      <a:pt x="3423" y="1900"/>
                    </a:lnTo>
                    <a:lnTo>
                      <a:pt x="3431" y="1966"/>
                    </a:lnTo>
                    <a:lnTo>
                      <a:pt x="3440" y="2032"/>
                    </a:lnTo>
                    <a:lnTo>
                      <a:pt x="3448" y="2097"/>
                    </a:lnTo>
                    <a:lnTo>
                      <a:pt x="3457" y="2161"/>
                    </a:lnTo>
                    <a:lnTo>
                      <a:pt x="3466" y="2224"/>
                    </a:lnTo>
                    <a:lnTo>
                      <a:pt x="3474" y="2287"/>
                    </a:lnTo>
                    <a:lnTo>
                      <a:pt x="3483" y="2349"/>
                    </a:lnTo>
                    <a:lnTo>
                      <a:pt x="3493" y="2409"/>
                    </a:lnTo>
                    <a:lnTo>
                      <a:pt x="3500" y="2469"/>
                    </a:lnTo>
                    <a:lnTo>
                      <a:pt x="3510" y="2527"/>
                    </a:lnTo>
                    <a:lnTo>
                      <a:pt x="3519" y="2584"/>
                    </a:lnTo>
                    <a:lnTo>
                      <a:pt x="3527" y="2640"/>
                    </a:lnTo>
                    <a:lnTo>
                      <a:pt x="3536" y="2695"/>
                    </a:lnTo>
                    <a:lnTo>
                      <a:pt x="3545" y="2748"/>
                    </a:lnTo>
                    <a:lnTo>
                      <a:pt x="3553" y="2799"/>
                    </a:lnTo>
                    <a:lnTo>
                      <a:pt x="3562" y="2850"/>
                    </a:lnTo>
                    <a:lnTo>
                      <a:pt x="3570" y="2898"/>
                    </a:lnTo>
                    <a:lnTo>
                      <a:pt x="3580" y="2945"/>
                    </a:lnTo>
                    <a:lnTo>
                      <a:pt x="3589" y="2991"/>
                    </a:lnTo>
                    <a:lnTo>
                      <a:pt x="3597" y="3035"/>
                    </a:lnTo>
                    <a:lnTo>
                      <a:pt x="3606" y="3076"/>
                    </a:lnTo>
                    <a:lnTo>
                      <a:pt x="3615" y="3117"/>
                    </a:lnTo>
                    <a:lnTo>
                      <a:pt x="3623" y="3156"/>
                    </a:lnTo>
                    <a:lnTo>
                      <a:pt x="3632" y="3194"/>
                    </a:lnTo>
                    <a:lnTo>
                      <a:pt x="3642" y="3229"/>
                    </a:lnTo>
                    <a:lnTo>
                      <a:pt x="3649" y="3263"/>
                    </a:lnTo>
                    <a:lnTo>
                      <a:pt x="3659" y="3296"/>
                    </a:lnTo>
                    <a:lnTo>
                      <a:pt x="3667" y="3326"/>
                    </a:lnTo>
                    <a:lnTo>
                      <a:pt x="3676" y="3356"/>
                    </a:lnTo>
                    <a:lnTo>
                      <a:pt x="3685" y="3384"/>
                    </a:lnTo>
                    <a:lnTo>
                      <a:pt x="3693" y="3410"/>
                    </a:lnTo>
                    <a:lnTo>
                      <a:pt x="3702" y="3434"/>
                    </a:lnTo>
                    <a:lnTo>
                      <a:pt x="3711" y="3457"/>
                    </a:lnTo>
                    <a:lnTo>
                      <a:pt x="3719" y="3478"/>
                    </a:lnTo>
                    <a:lnTo>
                      <a:pt x="3728" y="3499"/>
                    </a:lnTo>
                    <a:lnTo>
                      <a:pt x="3738" y="3517"/>
                    </a:lnTo>
                    <a:lnTo>
                      <a:pt x="3746" y="3534"/>
                    </a:lnTo>
                    <a:lnTo>
                      <a:pt x="3755" y="3550"/>
                    </a:lnTo>
                    <a:lnTo>
                      <a:pt x="3764" y="3564"/>
                    </a:lnTo>
                    <a:lnTo>
                      <a:pt x="3772" y="3578"/>
                    </a:lnTo>
                    <a:lnTo>
                      <a:pt x="3781" y="3589"/>
                    </a:lnTo>
                    <a:lnTo>
                      <a:pt x="3789" y="3600"/>
                    </a:lnTo>
                    <a:lnTo>
                      <a:pt x="3798" y="3610"/>
                    </a:lnTo>
                    <a:lnTo>
                      <a:pt x="3808" y="3618"/>
                    </a:lnTo>
                    <a:lnTo>
                      <a:pt x="3815" y="3626"/>
                    </a:lnTo>
                    <a:lnTo>
                      <a:pt x="3825" y="3632"/>
                    </a:lnTo>
                    <a:lnTo>
                      <a:pt x="3834" y="3638"/>
                    </a:lnTo>
                    <a:lnTo>
                      <a:pt x="3842" y="3642"/>
                    </a:lnTo>
                    <a:lnTo>
                      <a:pt x="3851" y="3646"/>
                    </a:lnTo>
                    <a:lnTo>
                      <a:pt x="3860" y="3649"/>
                    </a:lnTo>
                    <a:lnTo>
                      <a:pt x="3868" y="3651"/>
                    </a:lnTo>
                    <a:lnTo>
                      <a:pt x="3877" y="3654"/>
                    </a:lnTo>
                    <a:lnTo>
                      <a:pt x="3885" y="3655"/>
                    </a:lnTo>
                    <a:lnTo>
                      <a:pt x="3895" y="3655"/>
                    </a:lnTo>
                    <a:lnTo>
                      <a:pt x="3904" y="3655"/>
                    </a:lnTo>
                    <a:lnTo>
                      <a:pt x="3912" y="3654"/>
                    </a:lnTo>
                    <a:lnTo>
                      <a:pt x="3921" y="3653"/>
                    </a:lnTo>
                    <a:lnTo>
                      <a:pt x="3930" y="3651"/>
                    </a:lnTo>
                    <a:lnTo>
                      <a:pt x="3938" y="3649"/>
                    </a:lnTo>
                    <a:lnTo>
                      <a:pt x="3947" y="3647"/>
                    </a:lnTo>
                    <a:lnTo>
                      <a:pt x="3956" y="3645"/>
                    </a:lnTo>
                    <a:lnTo>
                      <a:pt x="3964" y="3643"/>
                    </a:lnTo>
                    <a:lnTo>
                      <a:pt x="3974" y="3640"/>
                    </a:lnTo>
                    <a:lnTo>
                      <a:pt x="3983" y="3638"/>
                    </a:lnTo>
                    <a:lnTo>
                      <a:pt x="3991" y="3634"/>
                    </a:lnTo>
                    <a:lnTo>
                      <a:pt x="4000" y="3631"/>
                    </a:lnTo>
                    <a:lnTo>
                      <a:pt x="4008" y="3628"/>
                    </a:lnTo>
                    <a:lnTo>
                      <a:pt x="4017" y="3625"/>
                    </a:lnTo>
                    <a:lnTo>
                      <a:pt x="4026" y="3623"/>
                    </a:lnTo>
                    <a:lnTo>
                      <a:pt x="4034" y="3619"/>
                    </a:lnTo>
                    <a:lnTo>
                      <a:pt x="4043" y="3616"/>
                    </a:lnTo>
                    <a:lnTo>
                      <a:pt x="4053" y="3613"/>
                    </a:lnTo>
                    <a:lnTo>
                      <a:pt x="4061" y="3611"/>
                    </a:lnTo>
                    <a:lnTo>
                      <a:pt x="4070" y="3608"/>
                    </a:lnTo>
                    <a:lnTo>
                      <a:pt x="4079" y="3605"/>
                    </a:lnTo>
                    <a:lnTo>
                      <a:pt x="4087" y="3603"/>
                    </a:lnTo>
                    <a:lnTo>
                      <a:pt x="4096" y="3601"/>
                    </a:lnTo>
                    <a:lnTo>
                      <a:pt x="4104" y="3599"/>
                    </a:lnTo>
                    <a:lnTo>
                      <a:pt x="4113" y="3597"/>
                    </a:lnTo>
                    <a:lnTo>
                      <a:pt x="4122" y="3596"/>
                    </a:lnTo>
                    <a:lnTo>
                      <a:pt x="4130" y="3595"/>
                    </a:lnTo>
                    <a:lnTo>
                      <a:pt x="4140" y="3594"/>
                    </a:lnTo>
                    <a:lnTo>
                      <a:pt x="4149" y="3593"/>
                    </a:lnTo>
                    <a:lnTo>
                      <a:pt x="4157" y="3592"/>
                    </a:lnTo>
                    <a:lnTo>
                      <a:pt x="4166" y="3592"/>
                    </a:lnTo>
                    <a:lnTo>
                      <a:pt x="4175" y="3591"/>
                    </a:lnTo>
                    <a:lnTo>
                      <a:pt x="4183" y="3591"/>
                    </a:lnTo>
                    <a:lnTo>
                      <a:pt x="4192" y="3591"/>
                    </a:lnTo>
                    <a:lnTo>
                      <a:pt x="4202" y="3592"/>
                    </a:lnTo>
                    <a:lnTo>
                      <a:pt x="4209" y="3592"/>
                    </a:lnTo>
                    <a:lnTo>
                      <a:pt x="4219" y="3593"/>
                    </a:lnTo>
                    <a:lnTo>
                      <a:pt x="4227" y="3594"/>
                    </a:lnTo>
                    <a:lnTo>
                      <a:pt x="4236" y="3595"/>
                    </a:lnTo>
                    <a:lnTo>
                      <a:pt x="4245" y="3596"/>
                    </a:lnTo>
                    <a:lnTo>
                      <a:pt x="4253" y="3597"/>
                    </a:lnTo>
                    <a:lnTo>
                      <a:pt x="4262" y="3598"/>
                    </a:lnTo>
                    <a:lnTo>
                      <a:pt x="4271" y="3600"/>
                    </a:lnTo>
                    <a:lnTo>
                      <a:pt x="4279" y="3601"/>
                    </a:lnTo>
                    <a:lnTo>
                      <a:pt x="4289" y="3603"/>
                    </a:lnTo>
                    <a:lnTo>
                      <a:pt x="4298" y="3605"/>
                    </a:lnTo>
                    <a:lnTo>
                      <a:pt x="4306" y="3608"/>
                    </a:lnTo>
                    <a:lnTo>
                      <a:pt x="4315" y="3610"/>
                    </a:lnTo>
                    <a:lnTo>
                      <a:pt x="4323" y="3612"/>
                    </a:lnTo>
                    <a:lnTo>
                      <a:pt x="4332" y="3614"/>
                    </a:lnTo>
                    <a:lnTo>
                      <a:pt x="4341" y="3616"/>
                    </a:lnTo>
                    <a:lnTo>
                      <a:pt x="4349" y="3618"/>
                    </a:lnTo>
                    <a:lnTo>
                      <a:pt x="4358" y="3620"/>
                    </a:lnTo>
                    <a:lnTo>
                      <a:pt x="4368" y="3623"/>
                    </a:lnTo>
                    <a:lnTo>
                      <a:pt x="4376" y="3625"/>
                    </a:lnTo>
                    <a:lnTo>
                      <a:pt x="4385" y="3627"/>
                    </a:lnTo>
                    <a:lnTo>
                      <a:pt x="4394" y="3629"/>
                    </a:lnTo>
                    <a:lnTo>
                      <a:pt x="4402" y="3631"/>
                    </a:lnTo>
                    <a:lnTo>
                      <a:pt x="4411" y="3633"/>
                    </a:lnTo>
                    <a:lnTo>
                      <a:pt x="4420" y="3635"/>
                    </a:lnTo>
                    <a:lnTo>
                      <a:pt x="4428" y="3636"/>
                    </a:lnTo>
                    <a:lnTo>
                      <a:pt x="4437" y="3639"/>
                    </a:lnTo>
                    <a:lnTo>
                      <a:pt x="4445" y="3641"/>
                    </a:lnTo>
                    <a:lnTo>
                      <a:pt x="4455" y="3642"/>
                    </a:lnTo>
                    <a:lnTo>
                      <a:pt x="4464" y="3644"/>
                    </a:lnTo>
                    <a:lnTo>
                      <a:pt x="4472" y="3645"/>
                    </a:lnTo>
                    <a:lnTo>
                      <a:pt x="4481" y="3646"/>
                    </a:lnTo>
                    <a:lnTo>
                      <a:pt x="4490" y="3648"/>
                    </a:lnTo>
                    <a:lnTo>
                      <a:pt x="4498" y="3649"/>
                    </a:lnTo>
                    <a:lnTo>
                      <a:pt x="4507" y="3650"/>
                    </a:lnTo>
                    <a:lnTo>
                      <a:pt x="4517" y="3650"/>
                    </a:lnTo>
                    <a:lnTo>
                      <a:pt x="4524" y="3651"/>
                    </a:lnTo>
                    <a:lnTo>
                      <a:pt x="4534" y="3653"/>
                    </a:lnTo>
                    <a:lnTo>
                      <a:pt x="4542" y="3653"/>
                    </a:lnTo>
                    <a:lnTo>
                      <a:pt x="4551" y="3654"/>
                    </a:lnTo>
                    <a:lnTo>
                      <a:pt x="4560" y="3654"/>
                    </a:lnTo>
                    <a:lnTo>
                      <a:pt x="4568" y="3655"/>
                    </a:lnTo>
                    <a:lnTo>
                      <a:pt x="4577" y="3655"/>
                    </a:lnTo>
                    <a:lnTo>
                      <a:pt x="4586" y="3655"/>
                    </a:lnTo>
                    <a:lnTo>
                      <a:pt x="4594" y="3655"/>
                    </a:lnTo>
                    <a:lnTo>
                      <a:pt x="4603" y="3655"/>
                    </a:lnTo>
                    <a:lnTo>
                      <a:pt x="4613" y="3655"/>
                    </a:lnTo>
                    <a:lnTo>
                      <a:pt x="4621" y="3655"/>
                    </a:lnTo>
                    <a:lnTo>
                      <a:pt x="4630" y="3654"/>
                    </a:lnTo>
                    <a:lnTo>
                      <a:pt x="4639" y="3654"/>
                    </a:lnTo>
                    <a:lnTo>
                      <a:pt x="4647" y="3654"/>
                    </a:lnTo>
                    <a:lnTo>
                      <a:pt x="4656" y="3653"/>
                    </a:lnTo>
                    <a:lnTo>
                      <a:pt x="4664" y="3653"/>
                    </a:lnTo>
                    <a:lnTo>
                      <a:pt x="4673" y="3651"/>
                    </a:lnTo>
                    <a:lnTo>
                      <a:pt x="4683" y="3651"/>
                    </a:lnTo>
                    <a:lnTo>
                      <a:pt x="4690" y="3650"/>
                    </a:lnTo>
                    <a:lnTo>
                      <a:pt x="4700" y="3650"/>
                    </a:lnTo>
                    <a:lnTo>
                      <a:pt x="4709" y="3649"/>
                    </a:lnTo>
                    <a:lnTo>
                      <a:pt x="4717" y="3648"/>
                    </a:lnTo>
                    <a:lnTo>
                      <a:pt x="4726" y="3648"/>
                    </a:lnTo>
                    <a:lnTo>
                      <a:pt x="4735" y="3647"/>
                    </a:lnTo>
                    <a:lnTo>
                      <a:pt x="4743" y="3646"/>
                    </a:lnTo>
                    <a:lnTo>
                      <a:pt x="4752" y="3646"/>
                    </a:lnTo>
                    <a:lnTo>
                      <a:pt x="4760" y="3645"/>
                    </a:lnTo>
                    <a:lnTo>
                      <a:pt x="4770" y="3645"/>
                    </a:lnTo>
                    <a:lnTo>
                      <a:pt x="4779" y="3644"/>
                    </a:lnTo>
                    <a:lnTo>
                      <a:pt x="4787" y="3643"/>
                    </a:lnTo>
                    <a:lnTo>
                      <a:pt x="4796" y="3643"/>
                    </a:lnTo>
                    <a:lnTo>
                      <a:pt x="4805" y="3642"/>
                    </a:lnTo>
                    <a:lnTo>
                      <a:pt x="4813" y="3642"/>
                    </a:lnTo>
                    <a:lnTo>
                      <a:pt x="4822" y="3642"/>
                    </a:lnTo>
                    <a:lnTo>
                      <a:pt x="4831" y="3641"/>
                    </a:lnTo>
                    <a:lnTo>
                      <a:pt x="4839" y="3641"/>
                    </a:lnTo>
                    <a:lnTo>
                      <a:pt x="4849" y="3641"/>
                    </a:lnTo>
                    <a:lnTo>
                      <a:pt x="4858" y="3640"/>
                    </a:lnTo>
                    <a:lnTo>
                      <a:pt x="4866" y="3640"/>
                    </a:lnTo>
                    <a:lnTo>
                      <a:pt x="4875" y="3640"/>
                    </a:lnTo>
                    <a:lnTo>
                      <a:pt x="4883" y="3640"/>
                    </a:lnTo>
                    <a:lnTo>
                      <a:pt x="4892" y="3640"/>
                    </a:lnTo>
                    <a:lnTo>
                      <a:pt x="4901" y="3640"/>
                    </a:lnTo>
                    <a:lnTo>
                      <a:pt x="4909" y="3640"/>
                    </a:lnTo>
                    <a:lnTo>
                      <a:pt x="4918" y="3640"/>
                    </a:lnTo>
                    <a:lnTo>
                      <a:pt x="4928" y="3640"/>
                    </a:lnTo>
                    <a:lnTo>
                      <a:pt x="4936" y="3640"/>
                    </a:lnTo>
                    <a:lnTo>
                      <a:pt x="4945" y="3640"/>
                    </a:lnTo>
                    <a:lnTo>
                      <a:pt x="4954" y="3641"/>
                    </a:lnTo>
                    <a:lnTo>
                      <a:pt x="4962" y="3641"/>
                    </a:lnTo>
                    <a:lnTo>
                      <a:pt x="4971" y="3641"/>
                    </a:lnTo>
                    <a:lnTo>
                      <a:pt x="4979" y="3642"/>
                    </a:lnTo>
                    <a:lnTo>
                      <a:pt x="4988" y="3642"/>
                    </a:lnTo>
                    <a:lnTo>
                      <a:pt x="4998" y="3642"/>
                    </a:lnTo>
                    <a:lnTo>
                      <a:pt x="5005" y="3643"/>
                    </a:lnTo>
                    <a:lnTo>
                      <a:pt x="5015" y="3643"/>
                    </a:lnTo>
                    <a:lnTo>
                      <a:pt x="5024" y="3644"/>
                    </a:lnTo>
                    <a:lnTo>
                      <a:pt x="5032" y="3644"/>
                    </a:lnTo>
                    <a:lnTo>
                      <a:pt x="5041" y="3645"/>
                    </a:lnTo>
                    <a:lnTo>
                      <a:pt x="5050" y="3645"/>
                    </a:lnTo>
                    <a:lnTo>
                      <a:pt x="5058" y="3646"/>
                    </a:lnTo>
                    <a:lnTo>
                      <a:pt x="5067" y="3646"/>
                    </a:lnTo>
                    <a:lnTo>
                      <a:pt x="5077" y="3647"/>
                    </a:lnTo>
                    <a:lnTo>
                      <a:pt x="5084" y="3647"/>
                    </a:lnTo>
                    <a:lnTo>
                      <a:pt x="5094" y="3648"/>
                    </a:lnTo>
                    <a:lnTo>
                      <a:pt x="5102" y="3648"/>
                    </a:lnTo>
                    <a:lnTo>
                      <a:pt x="5111" y="3649"/>
                    </a:lnTo>
                    <a:lnTo>
                      <a:pt x="5120" y="3649"/>
                    </a:lnTo>
                    <a:lnTo>
                      <a:pt x="5128" y="3650"/>
                    </a:lnTo>
                    <a:lnTo>
                      <a:pt x="5137" y="3650"/>
                    </a:lnTo>
                    <a:lnTo>
                      <a:pt x="5146" y="3650"/>
                    </a:lnTo>
                    <a:lnTo>
                      <a:pt x="5154" y="3651"/>
                    </a:lnTo>
                    <a:lnTo>
                      <a:pt x="5164" y="3651"/>
                    </a:lnTo>
                    <a:lnTo>
                      <a:pt x="5173" y="3653"/>
                    </a:lnTo>
                    <a:lnTo>
                      <a:pt x="5181" y="3653"/>
                    </a:lnTo>
                    <a:lnTo>
                      <a:pt x="5190" y="3653"/>
                    </a:lnTo>
                    <a:lnTo>
                      <a:pt x="5198" y="3654"/>
                    </a:lnTo>
                    <a:lnTo>
                      <a:pt x="5207" y="3654"/>
                    </a:lnTo>
                    <a:lnTo>
                      <a:pt x="5216" y="3654"/>
                    </a:lnTo>
                    <a:lnTo>
                      <a:pt x="5224" y="3654"/>
                    </a:lnTo>
                    <a:lnTo>
                      <a:pt x="5233" y="3655"/>
                    </a:lnTo>
                    <a:lnTo>
                      <a:pt x="5243" y="3655"/>
                    </a:lnTo>
                    <a:lnTo>
                      <a:pt x="5251" y="3655"/>
                    </a:lnTo>
                    <a:lnTo>
                      <a:pt x="5260" y="3655"/>
                    </a:lnTo>
                    <a:lnTo>
                      <a:pt x="5269" y="3655"/>
                    </a:lnTo>
                    <a:lnTo>
                      <a:pt x="5277" y="3655"/>
                    </a:lnTo>
                    <a:lnTo>
                      <a:pt x="5286" y="3655"/>
                    </a:lnTo>
                    <a:lnTo>
                      <a:pt x="5295" y="3655"/>
                    </a:lnTo>
                    <a:lnTo>
                      <a:pt x="5303" y="3655"/>
                    </a:lnTo>
                    <a:lnTo>
                      <a:pt x="5312" y="3655"/>
                    </a:lnTo>
                    <a:lnTo>
                      <a:pt x="5320" y="3655"/>
                    </a:lnTo>
                    <a:lnTo>
                      <a:pt x="5330" y="3655"/>
                    </a:lnTo>
                    <a:lnTo>
                      <a:pt x="5339" y="3655"/>
                    </a:lnTo>
                    <a:lnTo>
                      <a:pt x="5347" y="3654"/>
                    </a:lnTo>
                    <a:lnTo>
                      <a:pt x="5356" y="3654"/>
                    </a:lnTo>
                    <a:lnTo>
                      <a:pt x="5365" y="3654"/>
                    </a:lnTo>
                    <a:lnTo>
                      <a:pt x="5373" y="3654"/>
                    </a:lnTo>
                    <a:lnTo>
                      <a:pt x="5382" y="3654"/>
                    </a:lnTo>
                    <a:lnTo>
                      <a:pt x="5392" y="3653"/>
                    </a:lnTo>
                    <a:lnTo>
                      <a:pt x="5399" y="3653"/>
                    </a:lnTo>
                    <a:lnTo>
                      <a:pt x="5409" y="3653"/>
                    </a:lnTo>
                    <a:lnTo>
                      <a:pt x="5417" y="3653"/>
                    </a:lnTo>
                    <a:lnTo>
                      <a:pt x="5426" y="3653"/>
                    </a:lnTo>
                    <a:lnTo>
                      <a:pt x="5435" y="3651"/>
                    </a:lnTo>
                    <a:lnTo>
                      <a:pt x="5443" y="3651"/>
                    </a:lnTo>
                    <a:lnTo>
                      <a:pt x="5452" y="3651"/>
                    </a:lnTo>
                    <a:lnTo>
                      <a:pt x="5461" y="3651"/>
                    </a:lnTo>
                    <a:lnTo>
                      <a:pt x="5469" y="3650"/>
                    </a:lnTo>
                    <a:lnTo>
                      <a:pt x="5479" y="3650"/>
                    </a:lnTo>
                    <a:lnTo>
                      <a:pt x="5488" y="3650"/>
                    </a:lnTo>
                    <a:lnTo>
                      <a:pt x="5496" y="3650"/>
                    </a:lnTo>
                    <a:lnTo>
                      <a:pt x="5505" y="3650"/>
                    </a:lnTo>
                    <a:lnTo>
                      <a:pt x="5514" y="3649"/>
                    </a:lnTo>
                    <a:lnTo>
                      <a:pt x="5522" y="3649"/>
                    </a:lnTo>
                    <a:lnTo>
                      <a:pt x="5531" y="3649"/>
                    </a:lnTo>
                    <a:lnTo>
                      <a:pt x="5539" y="3649"/>
                    </a:lnTo>
                    <a:lnTo>
                      <a:pt x="5548" y="3649"/>
                    </a:lnTo>
                    <a:lnTo>
                      <a:pt x="5558" y="3649"/>
                    </a:lnTo>
                    <a:lnTo>
                      <a:pt x="5565" y="3649"/>
                    </a:lnTo>
                    <a:lnTo>
                      <a:pt x="5575" y="3649"/>
                    </a:lnTo>
                    <a:lnTo>
                      <a:pt x="5584" y="3649"/>
                    </a:lnTo>
                    <a:lnTo>
                      <a:pt x="5592" y="3649"/>
                    </a:lnTo>
                    <a:lnTo>
                      <a:pt x="5601" y="3649"/>
                    </a:lnTo>
                    <a:lnTo>
                      <a:pt x="5610" y="3649"/>
                    </a:lnTo>
                    <a:lnTo>
                      <a:pt x="5618" y="3649"/>
                    </a:lnTo>
                    <a:lnTo>
                      <a:pt x="5627" y="3649"/>
                    </a:lnTo>
                    <a:lnTo>
                      <a:pt x="5635" y="3649"/>
                    </a:lnTo>
                    <a:lnTo>
                      <a:pt x="5645" y="3649"/>
                    </a:lnTo>
                    <a:lnTo>
                      <a:pt x="5654" y="3649"/>
                    </a:lnTo>
                    <a:lnTo>
                      <a:pt x="5662" y="3649"/>
                    </a:lnTo>
                    <a:lnTo>
                      <a:pt x="5671" y="3649"/>
                    </a:lnTo>
                    <a:lnTo>
                      <a:pt x="5680" y="3649"/>
                    </a:lnTo>
                    <a:lnTo>
                      <a:pt x="5688" y="3649"/>
                    </a:lnTo>
                    <a:lnTo>
                      <a:pt x="5697" y="3649"/>
                    </a:lnTo>
                    <a:lnTo>
                      <a:pt x="5706" y="3650"/>
                    </a:lnTo>
                    <a:lnTo>
                      <a:pt x="5714" y="3650"/>
                    </a:lnTo>
                    <a:lnTo>
                      <a:pt x="5724" y="3650"/>
                    </a:lnTo>
                    <a:lnTo>
                      <a:pt x="5733" y="3650"/>
                    </a:lnTo>
                    <a:lnTo>
                      <a:pt x="5741" y="3650"/>
                    </a:lnTo>
                    <a:lnTo>
                      <a:pt x="5750" y="3651"/>
                    </a:lnTo>
                    <a:lnTo>
                      <a:pt x="5758" y="3651"/>
                    </a:lnTo>
                    <a:lnTo>
                      <a:pt x="5767" y="3651"/>
                    </a:lnTo>
                    <a:lnTo>
                      <a:pt x="5776" y="3651"/>
                    </a:lnTo>
                    <a:lnTo>
                      <a:pt x="5784" y="3651"/>
                    </a:lnTo>
                    <a:lnTo>
                      <a:pt x="5793" y="3653"/>
                    </a:lnTo>
                    <a:lnTo>
                      <a:pt x="5803" y="3653"/>
                    </a:lnTo>
                    <a:lnTo>
                      <a:pt x="5811" y="3653"/>
                    </a:lnTo>
                    <a:lnTo>
                      <a:pt x="5820" y="3653"/>
                    </a:lnTo>
                    <a:lnTo>
                      <a:pt x="5829" y="3653"/>
                    </a:lnTo>
                    <a:lnTo>
                      <a:pt x="5837" y="3654"/>
                    </a:lnTo>
                    <a:lnTo>
                      <a:pt x="5846" y="3654"/>
                    </a:lnTo>
                    <a:lnTo>
                      <a:pt x="5854" y="3654"/>
                    </a:lnTo>
                    <a:lnTo>
                      <a:pt x="5863" y="3654"/>
                    </a:lnTo>
                    <a:lnTo>
                      <a:pt x="5873" y="3654"/>
                    </a:lnTo>
                    <a:lnTo>
                      <a:pt x="5880" y="3654"/>
                    </a:lnTo>
                    <a:lnTo>
                      <a:pt x="5890" y="3654"/>
                    </a:lnTo>
                    <a:lnTo>
                      <a:pt x="5899" y="3655"/>
                    </a:lnTo>
                    <a:lnTo>
                      <a:pt x="5907" y="3655"/>
                    </a:lnTo>
                    <a:lnTo>
                      <a:pt x="5916" y="3655"/>
                    </a:lnTo>
                    <a:lnTo>
                      <a:pt x="5925" y="3655"/>
                    </a:lnTo>
                    <a:lnTo>
                      <a:pt x="5933" y="3655"/>
                    </a:lnTo>
                    <a:lnTo>
                      <a:pt x="5942" y="3655"/>
                    </a:lnTo>
                    <a:lnTo>
                      <a:pt x="5952" y="3655"/>
                    </a:lnTo>
                    <a:lnTo>
                      <a:pt x="5960" y="3655"/>
                    </a:lnTo>
                    <a:lnTo>
                      <a:pt x="5969" y="3655"/>
                    </a:lnTo>
                    <a:lnTo>
                      <a:pt x="5977" y="3655"/>
                    </a:lnTo>
                    <a:lnTo>
                      <a:pt x="5986" y="3655"/>
                    </a:lnTo>
                    <a:lnTo>
                      <a:pt x="5995" y="3655"/>
                    </a:lnTo>
                    <a:lnTo>
                      <a:pt x="6003" y="3655"/>
                    </a:lnTo>
                    <a:lnTo>
                      <a:pt x="6012" y="3655"/>
                    </a:lnTo>
                    <a:lnTo>
                      <a:pt x="6021" y="3655"/>
                    </a:lnTo>
                    <a:lnTo>
                      <a:pt x="6029" y="3655"/>
                    </a:lnTo>
                    <a:lnTo>
                      <a:pt x="6039" y="3655"/>
                    </a:lnTo>
                    <a:lnTo>
                      <a:pt x="6048" y="3655"/>
                    </a:lnTo>
                    <a:lnTo>
                      <a:pt x="6056" y="3655"/>
                    </a:lnTo>
                    <a:lnTo>
                      <a:pt x="6065" y="3654"/>
                    </a:lnTo>
                    <a:lnTo>
                      <a:pt x="6073" y="3654"/>
                    </a:lnTo>
                    <a:lnTo>
                      <a:pt x="6082" y="3654"/>
                    </a:lnTo>
                    <a:lnTo>
                      <a:pt x="6091" y="3654"/>
                    </a:lnTo>
                    <a:lnTo>
                      <a:pt x="6099" y="3654"/>
                    </a:lnTo>
                    <a:lnTo>
                      <a:pt x="6108" y="3654"/>
                    </a:lnTo>
                    <a:lnTo>
                      <a:pt x="6118" y="3654"/>
                    </a:lnTo>
                  </a:path>
                </a:pathLst>
              </a:custGeom>
              <a:noFill/>
              <a:ln w="14288">
                <a:solidFill>
                  <a:srgbClr val="0000FF"/>
                </a:solidFill>
                <a:round/>
                <a:headEnd/>
                <a:tailEnd/>
              </a:ln>
            </p:spPr>
            <p:txBody>
              <a:bodyPr/>
              <a:lstStyle/>
              <a:p>
                <a:endParaRPr lang="zh-CN" altLang="en-US"/>
              </a:p>
            </p:txBody>
          </p:sp>
          <p:sp>
            <p:nvSpPr>
              <p:cNvPr id="65" name="Rectangle 59">
                <a:extLst>
                  <a:ext uri="{FF2B5EF4-FFF2-40B4-BE49-F238E27FC236}">
                    <a16:creationId xmlns:a16="http://schemas.microsoft.com/office/drawing/2014/main" id="{56B7AA09-171A-4849-BB3D-2C3724A5565E}"/>
                  </a:ext>
                </a:extLst>
              </p:cNvPr>
              <p:cNvSpPr>
                <a:spLocks noChangeArrowheads="1"/>
              </p:cNvSpPr>
              <p:nvPr/>
            </p:nvSpPr>
            <p:spPr bwMode="auto">
              <a:xfrm rot="16200000">
                <a:off x="5337" y="2645"/>
                <a:ext cx="19" cy="67"/>
              </a:xfrm>
              <a:prstGeom prst="rect">
                <a:avLst/>
              </a:prstGeom>
              <a:noFill/>
              <a:ln w="9525">
                <a:noFill/>
                <a:miter lim="800000"/>
                <a:headEnd/>
                <a:tailEnd/>
              </a:ln>
            </p:spPr>
            <p:txBody>
              <a:bodyPr wrap="none" lIns="0" tIns="0" rIns="0" bIns="0">
                <a:spAutoFit/>
              </a:bodyPr>
              <a:lstStyle/>
              <a:p>
                <a:r>
                  <a:rPr lang="en-US" altLang="zh-CN" sz="1200">
                    <a:solidFill>
                      <a:srgbClr val="000000"/>
                    </a:solidFill>
                    <a:latin typeface="Arial" pitchFamily="34" charset="0"/>
                  </a:rPr>
                  <a:t> </a:t>
                </a:r>
                <a:endParaRPr lang="en-US" altLang="zh-CN"/>
              </a:p>
            </p:txBody>
          </p:sp>
          <p:sp>
            <p:nvSpPr>
              <p:cNvPr id="66" name="Rectangle 60">
                <a:extLst>
                  <a:ext uri="{FF2B5EF4-FFF2-40B4-BE49-F238E27FC236}">
                    <a16:creationId xmlns:a16="http://schemas.microsoft.com/office/drawing/2014/main" id="{DF0A402D-69EB-475B-982E-3A4029B0FC82}"/>
                  </a:ext>
                </a:extLst>
              </p:cNvPr>
              <p:cNvSpPr>
                <a:spLocks noChangeArrowheads="1"/>
              </p:cNvSpPr>
              <p:nvPr/>
            </p:nvSpPr>
            <p:spPr bwMode="auto">
              <a:xfrm>
                <a:off x="4509" y="1530"/>
                <a:ext cx="16" cy="82"/>
              </a:xfrm>
              <a:prstGeom prst="rect">
                <a:avLst/>
              </a:prstGeom>
              <a:noFill/>
              <a:ln w="9525">
                <a:noFill/>
                <a:miter lim="800000"/>
                <a:headEnd/>
                <a:tailEnd/>
              </a:ln>
            </p:spPr>
            <p:txBody>
              <a:bodyPr wrap="none" lIns="0" tIns="0" rIns="0" bIns="0">
                <a:spAutoFit/>
              </a:bodyPr>
              <a:lstStyle/>
              <a:p>
                <a:r>
                  <a:rPr lang="en-US" altLang="zh-CN" sz="1200">
                    <a:solidFill>
                      <a:srgbClr val="000000"/>
                    </a:solidFill>
                    <a:latin typeface="Arial" pitchFamily="34" charset="0"/>
                  </a:rPr>
                  <a:t> </a:t>
                </a:r>
                <a:endParaRPr lang="en-US" altLang="zh-CN"/>
              </a:p>
            </p:txBody>
          </p:sp>
          <p:sp>
            <p:nvSpPr>
              <p:cNvPr id="67" name="Rectangle 62">
                <a:extLst>
                  <a:ext uri="{FF2B5EF4-FFF2-40B4-BE49-F238E27FC236}">
                    <a16:creationId xmlns:a16="http://schemas.microsoft.com/office/drawing/2014/main" id="{18F71C6E-FB86-471E-8283-12F14A95F387}"/>
                  </a:ext>
                </a:extLst>
              </p:cNvPr>
              <p:cNvSpPr>
                <a:spLocks noChangeArrowheads="1"/>
              </p:cNvSpPr>
              <p:nvPr/>
            </p:nvSpPr>
            <p:spPr bwMode="auto">
              <a:xfrm>
                <a:off x="5122" y="3624"/>
                <a:ext cx="184" cy="124"/>
              </a:xfrm>
              <a:prstGeom prst="rect">
                <a:avLst/>
              </a:prstGeom>
              <a:noFill/>
              <a:ln w="9525">
                <a:noFill/>
                <a:miter lim="800000"/>
                <a:headEnd/>
                <a:tailEnd/>
              </a:ln>
            </p:spPr>
            <p:txBody>
              <a:bodyPr wrap="square" lIns="0" tIns="0" rIns="0" bIns="0">
                <a:spAutoFit/>
              </a:bodyPr>
              <a:lstStyle/>
              <a:p>
                <a:r>
                  <a:rPr lang="en-US" altLang="zh-CN" i="1" dirty="0">
                    <a:latin typeface="Times New Roman" panose="02020603050405020304" pitchFamily="18" charset="0"/>
                    <a:cs typeface="Times New Roman" panose="02020603050405020304" pitchFamily="18" charset="0"/>
                  </a:rPr>
                  <a:t>x</a:t>
                </a:r>
              </a:p>
            </p:txBody>
          </p:sp>
        </p:grpSp>
        <p:graphicFrame>
          <p:nvGraphicFramePr>
            <p:cNvPr id="5" name="Object 64">
              <a:extLst>
                <a:ext uri="{FF2B5EF4-FFF2-40B4-BE49-F238E27FC236}">
                  <a16:creationId xmlns:a16="http://schemas.microsoft.com/office/drawing/2014/main" id="{7D3DF10D-A22A-4A65-9E29-F5C871400102}"/>
                </a:ext>
              </a:extLst>
            </p:cNvPr>
            <p:cNvGraphicFramePr>
              <a:graphicFrameLocks noChangeAspect="1"/>
            </p:cNvGraphicFramePr>
            <p:nvPr>
              <p:extLst>
                <p:ext uri="{D42A27DB-BD31-4B8C-83A1-F6EECF244321}">
                  <p14:modId xmlns:p14="http://schemas.microsoft.com/office/powerpoint/2010/main" val="2521573056"/>
                </p:ext>
              </p:extLst>
            </p:nvPr>
          </p:nvGraphicFramePr>
          <p:xfrm>
            <a:off x="4551" y="1294"/>
            <a:ext cx="1239" cy="555"/>
          </p:xfrm>
          <a:graphic>
            <a:graphicData uri="http://schemas.openxmlformats.org/presentationml/2006/ole">
              <mc:AlternateContent xmlns:mc="http://schemas.openxmlformats.org/markup-compatibility/2006">
                <mc:Choice xmlns:v="urn:schemas-microsoft-com:vml" Requires="v">
                  <p:oleObj spid="_x0000_s3132" name="Equation" r:id="rId3" imgW="1333440" imgH="469800" progId="Equation.DSMT4">
                    <p:embed/>
                  </p:oleObj>
                </mc:Choice>
                <mc:Fallback>
                  <p:oleObj name="Equation" r:id="rId3" imgW="1333440" imgH="469800" progId="Equation.DSMT4">
                    <p:embed/>
                    <p:pic>
                      <p:nvPicPr>
                        <p:cNvPr id="46085" name="Object 64"/>
                        <p:cNvPicPr>
                          <a:picLocks noChangeAspect="1" noChangeArrowheads="1"/>
                        </p:cNvPicPr>
                        <p:nvPr/>
                      </p:nvPicPr>
                      <p:blipFill>
                        <a:blip r:embed="rId4"/>
                        <a:srcRect/>
                        <a:stretch>
                          <a:fillRect/>
                        </a:stretch>
                      </p:blipFill>
                      <p:spPr bwMode="auto">
                        <a:xfrm>
                          <a:off x="4551" y="1294"/>
                          <a:ext cx="1239" cy="555"/>
                        </a:xfrm>
                        <a:prstGeom prst="rect">
                          <a:avLst/>
                        </a:prstGeom>
                        <a:noFill/>
                        <a:ln>
                          <a:noFill/>
                        </a:ln>
                        <a:effectLst/>
                      </p:spPr>
                    </p:pic>
                  </p:oleObj>
                </mc:Fallback>
              </mc:AlternateContent>
            </a:graphicData>
          </a:graphic>
        </p:graphicFrame>
        <p:sp>
          <p:nvSpPr>
            <p:cNvPr id="6" name="Line 87">
              <a:extLst>
                <a:ext uri="{FF2B5EF4-FFF2-40B4-BE49-F238E27FC236}">
                  <a16:creationId xmlns:a16="http://schemas.microsoft.com/office/drawing/2014/main" id="{A1D9C06E-81DC-49CB-9528-1F10FC595958}"/>
                </a:ext>
              </a:extLst>
            </p:cNvPr>
            <p:cNvSpPr>
              <a:spLocks noChangeShapeType="1"/>
            </p:cNvSpPr>
            <p:nvPr/>
          </p:nvSpPr>
          <p:spPr bwMode="auto">
            <a:xfrm>
              <a:off x="4176" y="3456"/>
              <a:ext cx="96" cy="384"/>
            </a:xfrm>
            <a:prstGeom prst="line">
              <a:avLst/>
            </a:prstGeom>
            <a:noFill/>
            <a:ln w="9525">
              <a:solidFill>
                <a:schemeClr val="tx1"/>
              </a:solidFill>
              <a:round/>
              <a:headEnd/>
              <a:tailEnd type="triangle" w="med" len="med"/>
            </a:ln>
          </p:spPr>
          <p:txBody>
            <a:bodyPr/>
            <a:lstStyle/>
            <a:p>
              <a:endParaRPr lang="zh-CN" altLang="en-US"/>
            </a:p>
          </p:txBody>
        </p:sp>
        <p:sp>
          <p:nvSpPr>
            <p:cNvPr id="7" name="Text Box 88">
              <a:extLst>
                <a:ext uri="{FF2B5EF4-FFF2-40B4-BE49-F238E27FC236}">
                  <a16:creationId xmlns:a16="http://schemas.microsoft.com/office/drawing/2014/main" id="{56945069-EC65-4F1C-87BD-3A162E328B7D}"/>
                </a:ext>
              </a:extLst>
            </p:cNvPr>
            <p:cNvSpPr txBox="1">
              <a:spLocks noChangeArrowheads="1"/>
            </p:cNvSpPr>
            <p:nvPr/>
          </p:nvSpPr>
          <p:spPr bwMode="auto">
            <a:xfrm>
              <a:off x="4013" y="3211"/>
              <a:ext cx="211" cy="233"/>
            </a:xfrm>
            <a:prstGeom prst="rect">
              <a:avLst/>
            </a:prstGeom>
            <a:noFill/>
            <a:ln w="9525">
              <a:noFill/>
              <a:miter lim="800000"/>
              <a:headEnd/>
              <a:tailEnd/>
            </a:ln>
          </p:spPr>
          <p:txBody>
            <a:bodyPr wrap="none">
              <a:spAutoFit/>
            </a:bodyPr>
            <a:lstStyle/>
            <a:p>
              <a:r>
                <a:rPr lang="en-US" altLang="zh-CN" i="1" dirty="0">
                  <a:latin typeface="Times New Roman" pitchFamily="18" charset="0"/>
                  <a:cs typeface="Times New Roman" pitchFamily="18" charset="0"/>
                </a:rPr>
                <a:t>I</a:t>
              </a:r>
              <a:r>
                <a:rPr lang="en-US" altLang="zh-CN" dirty="0">
                  <a:latin typeface="Times New Roman" pitchFamily="18" charset="0"/>
                  <a:cs typeface="Times New Roman" pitchFamily="18" charset="0"/>
                </a:rPr>
                <a:t>=0</a:t>
              </a:r>
            </a:p>
          </p:txBody>
        </p:sp>
        <p:sp>
          <p:nvSpPr>
            <p:cNvPr id="8" name="Line 89">
              <a:extLst>
                <a:ext uri="{FF2B5EF4-FFF2-40B4-BE49-F238E27FC236}">
                  <a16:creationId xmlns:a16="http://schemas.microsoft.com/office/drawing/2014/main" id="{86709F64-9073-49DF-8421-4E2A0EB95752}"/>
                </a:ext>
              </a:extLst>
            </p:cNvPr>
            <p:cNvSpPr>
              <a:spLocks noChangeShapeType="1"/>
            </p:cNvSpPr>
            <p:nvPr/>
          </p:nvSpPr>
          <p:spPr bwMode="auto">
            <a:xfrm>
              <a:off x="4818" y="3451"/>
              <a:ext cx="0" cy="324"/>
            </a:xfrm>
            <a:prstGeom prst="line">
              <a:avLst/>
            </a:prstGeom>
            <a:noFill/>
            <a:ln w="9525">
              <a:solidFill>
                <a:schemeClr val="tx1"/>
              </a:solidFill>
              <a:round/>
              <a:headEnd/>
              <a:tailEnd type="triangle" w="med" len="med"/>
            </a:ln>
          </p:spPr>
          <p:txBody>
            <a:bodyPr/>
            <a:lstStyle/>
            <a:p>
              <a:endParaRPr lang="zh-CN" altLang="en-US"/>
            </a:p>
          </p:txBody>
        </p:sp>
        <p:sp>
          <p:nvSpPr>
            <p:cNvPr id="9" name="Text Box 90">
              <a:extLst>
                <a:ext uri="{FF2B5EF4-FFF2-40B4-BE49-F238E27FC236}">
                  <a16:creationId xmlns:a16="http://schemas.microsoft.com/office/drawing/2014/main" id="{63167D81-00E7-46BF-A0D1-C66D6E141EEB}"/>
                </a:ext>
              </a:extLst>
            </p:cNvPr>
            <p:cNvSpPr txBox="1">
              <a:spLocks noChangeArrowheads="1"/>
            </p:cNvSpPr>
            <p:nvPr/>
          </p:nvSpPr>
          <p:spPr bwMode="auto">
            <a:xfrm>
              <a:off x="4736" y="3222"/>
              <a:ext cx="277" cy="233"/>
            </a:xfrm>
            <a:prstGeom prst="rect">
              <a:avLst/>
            </a:prstGeom>
            <a:noFill/>
            <a:ln w="9525">
              <a:noFill/>
              <a:miter lim="800000"/>
              <a:headEnd/>
              <a:tailEnd/>
            </a:ln>
          </p:spPr>
          <p:txBody>
            <a:bodyPr wrap="none">
              <a:spAutoFit/>
            </a:bodyPr>
            <a:lstStyle/>
            <a:p>
              <a:r>
                <a:rPr lang="en-US" altLang="zh-CN" dirty="0">
                  <a:latin typeface="Times New Roman" pitchFamily="18" charset="0"/>
                  <a:cs typeface="Times New Roman" pitchFamily="18" charset="0"/>
                </a:rPr>
                <a:t>1.7%</a:t>
              </a:r>
            </a:p>
          </p:txBody>
        </p:sp>
        <p:sp>
          <p:nvSpPr>
            <p:cNvPr id="10" name="Line 91">
              <a:extLst>
                <a:ext uri="{FF2B5EF4-FFF2-40B4-BE49-F238E27FC236}">
                  <a16:creationId xmlns:a16="http://schemas.microsoft.com/office/drawing/2014/main" id="{88A9BC22-72A6-4A29-99CE-1448D1076494}"/>
                </a:ext>
              </a:extLst>
            </p:cNvPr>
            <p:cNvSpPr>
              <a:spLocks noChangeShapeType="1"/>
            </p:cNvSpPr>
            <p:nvPr/>
          </p:nvSpPr>
          <p:spPr bwMode="auto">
            <a:xfrm flipH="1">
              <a:off x="4057" y="3467"/>
              <a:ext cx="33" cy="359"/>
            </a:xfrm>
            <a:prstGeom prst="line">
              <a:avLst/>
            </a:prstGeom>
            <a:noFill/>
            <a:ln w="9525">
              <a:solidFill>
                <a:schemeClr val="tx1"/>
              </a:solidFill>
              <a:round/>
              <a:headEnd/>
              <a:tailEnd type="triangle" w="med" len="med"/>
            </a:ln>
          </p:spPr>
          <p:txBody>
            <a:bodyPr/>
            <a:lstStyle/>
            <a:p>
              <a:endParaRPr lang="zh-CN" altLang="en-US"/>
            </a:p>
          </p:txBody>
        </p:sp>
      </p:grpSp>
      <p:graphicFrame>
        <p:nvGraphicFramePr>
          <p:cNvPr id="69" name="Object 3">
            <a:extLst>
              <a:ext uri="{FF2B5EF4-FFF2-40B4-BE49-F238E27FC236}">
                <a16:creationId xmlns:a16="http://schemas.microsoft.com/office/drawing/2014/main" id="{62F8FD9D-A21F-4B19-B6F6-08080F19A29C}"/>
              </a:ext>
            </a:extLst>
          </p:cNvPr>
          <p:cNvGraphicFramePr>
            <a:graphicFrameLocks noChangeAspect="1"/>
          </p:cNvGraphicFramePr>
          <p:nvPr>
            <p:extLst>
              <p:ext uri="{D42A27DB-BD31-4B8C-83A1-F6EECF244321}">
                <p14:modId xmlns:p14="http://schemas.microsoft.com/office/powerpoint/2010/main" val="3911238815"/>
              </p:ext>
            </p:extLst>
          </p:nvPr>
        </p:nvGraphicFramePr>
        <p:xfrm>
          <a:off x="6357988" y="1948998"/>
          <a:ext cx="1752424" cy="607449"/>
        </p:xfrm>
        <a:graphic>
          <a:graphicData uri="http://schemas.openxmlformats.org/presentationml/2006/ole">
            <mc:AlternateContent xmlns:mc="http://schemas.openxmlformats.org/markup-compatibility/2006">
              <mc:Choice xmlns:v="urn:schemas-microsoft-com:vml" Requires="v">
                <p:oleObj spid="_x0000_s3133" name="Equation" r:id="rId5" imgW="1079280" imgH="419040" progId="Equation.DSMT4">
                  <p:embed/>
                </p:oleObj>
              </mc:Choice>
              <mc:Fallback>
                <p:oleObj name="Equation" r:id="rId5" imgW="1079280" imgH="419040" progId="Equation.DSMT4">
                  <p:embed/>
                  <p:pic>
                    <p:nvPicPr>
                      <p:cNvPr id="72" name="Object 3"/>
                      <p:cNvPicPr>
                        <a:picLocks noChangeAspect="1" noChangeArrowheads="1"/>
                      </p:cNvPicPr>
                      <p:nvPr/>
                    </p:nvPicPr>
                    <p:blipFill>
                      <a:blip r:embed="rId6"/>
                      <a:srcRect/>
                      <a:stretch>
                        <a:fillRect/>
                      </a:stretch>
                    </p:blipFill>
                    <p:spPr bwMode="auto">
                      <a:xfrm>
                        <a:off x="6357988" y="1948998"/>
                        <a:ext cx="1752424" cy="607449"/>
                      </a:xfrm>
                      <a:prstGeom prst="rect">
                        <a:avLst/>
                      </a:prstGeom>
                      <a:noFill/>
                    </p:spPr>
                  </p:pic>
                </p:oleObj>
              </mc:Fallback>
            </mc:AlternateContent>
          </a:graphicData>
        </a:graphic>
      </p:graphicFrame>
      <p:graphicFrame>
        <p:nvGraphicFramePr>
          <p:cNvPr id="70" name="Object 2">
            <a:extLst>
              <a:ext uri="{FF2B5EF4-FFF2-40B4-BE49-F238E27FC236}">
                <a16:creationId xmlns:a16="http://schemas.microsoft.com/office/drawing/2014/main" id="{EDF7E578-8956-4613-B7FA-49420DBFEEDD}"/>
              </a:ext>
            </a:extLst>
          </p:cNvPr>
          <p:cNvGraphicFramePr>
            <a:graphicFrameLocks noChangeAspect="1"/>
          </p:cNvGraphicFramePr>
          <p:nvPr>
            <p:extLst>
              <p:ext uri="{D42A27DB-BD31-4B8C-83A1-F6EECF244321}">
                <p14:modId xmlns:p14="http://schemas.microsoft.com/office/powerpoint/2010/main" val="3916416896"/>
              </p:ext>
            </p:extLst>
          </p:nvPr>
        </p:nvGraphicFramePr>
        <p:xfrm>
          <a:off x="4295020" y="1817402"/>
          <a:ext cx="1267668" cy="567081"/>
        </p:xfrm>
        <a:graphic>
          <a:graphicData uri="http://schemas.openxmlformats.org/presentationml/2006/ole">
            <mc:AlternateContent xmlns:mc="http://schemas.openxmlformats.org/markup-compatibility/2006">
              <mc:Choice xmlns:v="urn:schemas-microsoft-com:vml" Requires="v">
                <p:oleObj spid="_x0000_s3134" name="Equation" r:id="rId7" imgW="888840" imgH="393480" progId="Equation.DSMT4">
                  <p:embed/>
                </p:oleObj>
              </mc:Choice>
              <mc:Fallback>
                <p:oleObj name="Equation" r:id="rId7" imgW="888840" imgH="393480" progId="Equation.DSMT4">
                  <p:embed/>
                  <p:pic>
                    <p:nvPicPr>
                      <p:cNvPr id="71" name="Object 2"/>
                      <p:cNvPicPr>
                        <a:picLocks noChangeAspect="1" noChangeArrowheads="1"/>
                      </p:cNvPicPr>
                      <p:nvPr/>
                    </p:nvPicPr>
                    <p:blipFill>
                      <a:blip r:embed="rId8"/>
                      <a:srcRect/>
                      <a:stretch>
                        <a:fillRect/>
                      </a:stretch>
                    </p:blipFill>
                    <p:spPr bwMode="auto">
                      <a:xfrm>
                        <a:off x="4295020" y="1817402"/>
                        <a:ext cx="1267668" cy="567081"/>
                      </a:xfrm>
                      <a:prstGeom prst="rect">
                        <a:avLst/>
                      </a:prstGeom>
                      <a:noFill/>
                    </p:spPr>
                  </p:pic>
                </p:oleObj>
              </mc:Fallback>
            </mc:AlternateContent>
          </a:graphicData>
        </a:graphic>
      </p:graphicFrame>
      <p:graphicFrame>
        <p:nvGraphicFramePr>
          <p:cNvPr id="71" name="Group 173">
            <a:extLst>
              <a:ext uri="{FF2B5EF4-FFF2-40B4-BE49-F238E27FC236}">
                <a16:creationId xmlns:a16="http://schemas.microsoft.com/office/drawing/2014/main" id="{43C72588-A932-46C9-8F8D-B68B5231A03F}"/>
              </a:ext>
            </a:extLst>
          </p:cNvPr>
          <p:cNvGraphicFramePr>
            <a:graphicFrameLocks noGrp="1"/>
          </p:cNvGraphicFramePr>
          <p:nvPr/>
        </p:nvGraphicFramePr>
        <p:xfrm>
          <a:off x="1524001" y="4929198"/>
          <a:ext cx="9144001" cy="1571636"/>
        </p:xfrm>
        <a:graphic>
          <a:graphicData uri="http://schemas.openxmlformats.org/drawingml/2006/table">
            <a:tbl>
              <a:tblPr/>
              <a:tblGrid>
                <a:gridCol w="2650332">
                  <a:extLst>
                    <a:ext uri="{9D8B030D-6E8A-4147-A177-3AD203B41FA5}">
                      <a16:colId xmlns:a16="http://schemas.microsoft.com/office/drawing/2014/main" val="20000"/>
                    </a:ext>
                  </a:extLst>
                </a:gridCol>
                <a:gridCol w="778668">
                  <a:extLst>
                    <a:ext uri="{9D8B030D-6E8A-4147-A177-3AD203B41FA5}">
                      <a16:colId xmlns:a16="http://schemas.microsoft.com/office/drawing/2014/main" val="20001"/>
                    </a:ext>
                  </a:extLst>
                </a:gridCol>
                <a:gridCol w="1092995">
                  <a:extLst>
                    <a:ext uri="{9D8B030D-6E8A-4147-A177-3AD203B41FA5}">
                      <a16:colId xmlns:a16="http://schemas.microsoft.com/office/drawing/2014/main" val="20002"/>
                    </a:ext>
                  </a:extLst>
                </a:gridCol>
                <a:gridCol w="1112043">
                  <a:extLst>
                    <a:ext uri="{9D8B030D-6E8A-4147-A177-3AD203B41FA5}">
                      <a16:colId xmlns:a16="http://schemas.microsoft.com/office/drawing/2014/main" val="20003"/>
                    </a:ext>
                  </a:extLst>
                </a:gridCol>
                <a:gridCol w="1095375">
                  <a:extLst>
                    <a:ext uri="{9D8B030D-6E8A-4147-A177-3AD203B41FA5}">
                      <a16:colId xmlns:a16="http://schemas.microsoft.com/office/drawing/2014/main" val="20004"/>
                    </a:ext>
                  </a:extLst>
                </a:gridCol>
                <a:gridCol w="1202532">
                  <a:extLst>
                    <a:ext uri="{9D8B030D-6E8A-4147-A177-3AD203B41FA5}">
                      <a16:colId xmlns:a16="http://schemas.microsoft.com/office/drawing/2014/main" val="20005"/>
                    </a:ext>
                  </a:extLst>
                </a:gridCol>
                <a:gridCol w="1212056">
                  <a:extLst>
                    <a:ext uri="{9D8B030D-6E8A-4147-A177-3AD203B41FA5}">
                      <a16:colId xmlns:a16="http://schemas.microsoft.com/office/drawing/2014/main" val="20006"/>
                    </a:ext>
                  </a:extLst>
                </a:gridCol>
              </a:tblGrid>
              <a:tr h="482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1" u="none" strike="noStrike" cap="none" normalizeH="0" baseline="0" dirty="0">
                          <a:ln>
                            <a:noFill/>
                          </a:ln>
                          <a:solidFill>
                            <a:schemeClr val="tx1"/>
                          </a:solidFill>
                          <a:effectLst/>
                          <a:latin typeface="Times New Roman" pitchFamily="18" charset="0"/>
                          <a:ea typeface="宋体" pitchFamily="2"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rPr>
                        <a:t>1.22</a:t>
                      </a:r>
                      <a:r>
                        <a:rPr kumimoji="1" lang="en-US" altLang="zh-CN" sz="2800" b="0" i="0" u="none" strike="noStrike" cap="none" normalizeH="0" baseline="0" dirty="0">
                          <a:ln>
                            <a:noFill/>
                          </a:ln>
                          <a:solidFill>
                            <a:schemeClr val="tx1"/>
                          </a:solidFill>
                          <a:effectLst/>
                          <a:latin typeface="Times New Roman" pitchFamily="18" charset="0"/>
                          <a:ea typeface="宋体" pitchFamily="2" charset="-122"/>
                          <a:sym typeface="Symbol" pitchFamily="18" charset="2"/>
                        </a:rPr>
                        <a:t></a:t>
                      </a:r>
                      <a:endParaRPr kumimoji="1" lang="en-US" altLang="zh-CN" sz="28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1.64</a:t>
                      </a:r>
                      <a:r>
                        <a:rPr kumimoji="1" lang="en-US" altLang="zh-CN" sz="2800" b="0" i="0" u="none" strike="noStrike" cap="none" normalizeH="0" baseline="0">
                          <a:ln>
                            <a:noFill/>
                          </a:ln>
                          <a:solidFill>
                            <a:schemeClr val="tx1"/>
                          </a:solidFill>
                          <a:effectLst/>
                          <a:latin typeface="Times New Roman" pitchFamily="18" charset="0"/>
                          <a:ea typeface="宋体" pitchFamily="2" charset="-122"/>
                          <a:sym typeface="Symbol" pitchFamily="18" charset="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2.23</a:t>
                      </a:r>
                      <a:r>
                        <a:rPr kumimoji="1" lang="en-US" altLang="zh-CN" sz="2800" b="0" i="0" u="none" strike="noStrike" cap="none" normalizeH="0" baseline="0">
                          <a:ln>
                            <a:noFill/>
                          </a:ln>
                          <a:solidFill>
                            <a:schemeClr val="tx1"/>
                          </a:solidFill>
                          <a:effectLst/>
                          <a:latin typeface="Times New Roman" pitchFamily="18" charset="0"/>
                          <a:ea typeface="宋体" pitchFamily="2" charset="-122"/>
                          <a:sym typeface="Symbol" pitchFamily="18" charset="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2.68</a:t>
                      </a:r>
                      <a:r>
                        <a:rPr kumimoji="1" lang="en-US" altLang="zh-CN" sz="2800" b="0" i="0" u="none" strike="noStrike" cap="none" normalizeH="0" baseline="0">
                          <a:ln>
                            <a:noFill/>
                          </a:ln>
                          <a:solidFill>
                            <a:schemeClr val="tx1"/>
                          </a:solidFill>
                          <a:effectLst/>
                          <a:latin typeface="Times New Roman" pitchFamily="18" charset="0"/>
                          <a:ea typeface="宋体" pitchFamily="2" charset="-122"/>
                          <a:sym typeface="Symbol" pitchFamily="18" charset="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rPr>
                        <a:t>3.24</a:t>
                      </a:r>
                      <a:r>
                        <a:rPr kumimoji="1" lang="en-US" altLang="zh-CN" sz="2800" b="0" i="0" u="none" strike="noStrike" cap="none" normalizeH="0" baseline="0" dirty="0">
                          <a:ln>
                            <a:noFill/>
                          </a:ln>
                          <a:solidFill>
                            <a:schemeClr val="tx1"/>
                          </a:solidFill>
                          <a:effectLst/>
                          <a:latin typeface="Times New Roman" pitchFamily="18" charset="0"/>
                          <a:ea typeface="宋体" pitchFamily="2" charset="-122"/>
                          <a:sym typeface="Symbol" pitchFamily="18" charset="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10534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rPr>
                        <a:t>0.017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rPr>
                        <a:t>0.004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2" name="Object 136">
            <a:extLst>
              <a:ext uri="{FF2B5EF4-FFF2-40B4-BE49-F238E27FC236}">
                <a16:creationId xmlns:a16="http://schemas.microsoft.com/office/drawing/2014/main" id="{2F6F0E23-9DBA-4E92-869F-1305081AE298}"/>
              </a:ext>
            </a:extLst>
          </p:cNvPr>
          <p:cNvGraphicFramePr>
            <a:graphicFrameLocks noChangeAspect="1"/>
          </p:cNvGraphicFramePr>
          <p:nvPr/>
        </p:nvGraphicFramePr>
        <p:xfrm>
          <a:off x="1524000" y="5500702"/>
          <a:ext cx="2539376" cy="1000132"/>
        </p:xfrm>
        <a:graphic>
          <a:graphicData uri="http://schemas.openxmlformats.org/presentationml/2006/ole">
            <mc:AlternateContent xmlns:mc="http://schemas.openxmlformats.org/markup-compatibility/2006">
              <mc:Choice xmlns:v="urn:schemas-microsoft-com:vml" Requires="v">
                <p:oleObj spid="_x0000_s3135" name="Equation" r:id="rId9" imgW="1193760" imgH="469800" progId="Equation.3">
                  <p:embed/>
                </p:oleObj>
              </mc:Choice>
              <mc:Fallback>
                <p:oleObj name="Equation" r:id="rId9" imgW="1193760" imgH="469800" progId="Equation.3">
                  <p:embed/>
                  <p:pic>
                    <p:nvPicPr>
                      <p:cNvPr id="46084" name="Object 1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5500702"/>
                        <a:ext cx="2539376" cy="1000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1221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光学仪器的像分辨本领</a:t>
            </a:r>
            <a:endParaRPr lang="en-US" dirty="0"/>
          </a:p>
        </p:txBody>
      </p:sp>
      <p:sp>
        <p:nvSpPr>
          <p:cNvPr id="3" name="Rectangle 105">
            <a:extLst>
              <a:ext uri="{FF2B5EF4-FFF2-40B4-BE49-F238E27FC236}">
                <a16:creationId xmlns:a16="http://schemas.microsoft.com/office/drawing/2014/main" id="{C5C2C7BD-C386-44AC-836A-53F4F65AE03F}"/>
              </a:ext>
            </a:extLst>
          </p:cNvPr>
          <p:cNvSpPr>
            <a:spLocks noChangeArrowheads="1"/>
          </p:cNvSpPr>
          <p:nvPr/>
        </p:nvSpPr>
        <p:spPr bwMode="auto">
          <a:xfrm>
            <a:off x="1376209" y="1507958"/>
            <a:ext cx="9144000" cy="3500438"/>
          </a:xfrm>
          <a:prstGeom prst="rect">
            <a:avLst/>
          </a:prstGeom>
          <a:solidFill>
            <a:schemeClr val="tx1"/>
          </a:solidFill>
          <a:ln w="9525">
            <a:solidFill>
              <a:schemeClr val="tx1"/>
            </a:solidFill>
            <a:miter lim="800000"/>
            <a:headEnd/>
            <a:tailEnd/>
          </a:ln>
        </p:spPr>
        <p:txBody>
          <a:bodyPr wrap="none" anchor="ctr"/>
          <a:lstStyle/>
          <a:p>
            <a:pPr algn="ctr"/>
            <a:endParaRPr lang="zh-CN" altLang="zh-CN"/>
          </a:p>
        </p:txBody>
      </p:sp>
      <p:pic>
        <p:nvPicPr>
          <p:cNvPr id="4" name="Picture 28">
            <a:extLst>
              <a:ext uri="{FF2B5EF4-FFF2-40B4-BE49-F238E27FC236}">
                <a16:creationId xmlns:a16="http://schemas.microsoft.com/office/drawing/2014/main" id="{7B6C3F73-31C2-4BB8-96C6-0C2FADAC2A3F}"/>
              </a:ext>
            </a:extLst>
          </p:cNvPr>
          <p:cNvPicPr>
            <a:picLocks noChangeAspect="1" noChangeArrowheads="1"/>
          </p:cNvPicPr>
          <p:nvPr/>
        </p:nvPicPr>
        <p:blipFill>
          <a:blip r:embed="rId3" cstate="print"/>
          <a:srcRect l="17772" t="11220" r="6693" b="16032"/>
          <a:stretch>
            <a:fillRect/>
          </a:stretch>
        </p:blipFill>
        <p:spPr bwMode="auto">
          <a:xfrm>
            <a:off x="4622077" y="2849396"/>
            <a:ext cx="2376488" cy="2087562"/>
          </a:xfrm>
          <a:prstGeom prst="rect">
            <a:avLst/>
          </a:prstGeom>
          <a:noFill/>
          <a:ln w="9525">
            <a:noFill/>
            <a:miter lim="800000"/>
            <a:headEnd/>
            <a:tailEnd/>
          </a:ln>
        </p:spPr>
      </p:pic>
      <p:grpSp>
        <p:nvGrpSpPr>
          <p:cNvPr id="5" name="Group 110">
            <a:extLst>
              <a:ext uri="{FF2B5EF4-FFF2-40B4-BE49-F238E27FC236}">
                <a16:creationId xmlns:a16="http://schemas.microsoft.com/office/drawing/2014/main" id="{686CC57B-4956-4474-976B-27FE57BF4004}"/>
              </a:ext>
            </a:extLst>
          </p:cNvPr>
          <p:cNvGrpSpPr>
            <a:grpSpLocks/>
          </p:cNvGrpSpPr>
          <p:nvPr/>
        </p:nvGrpSpPr>
        <p:grpSpPr bwMode="auto">
          <a:xfrm>
            <a:off x="3499715" y="1696872"/>
            <a:ext cx="4608512" cy="2232025"/>
            <a:chOff x="1610" y="119"/>
            <a:chExt cx="2903" cy="1406"/>
          </a:xfrm>
        </p:grpSpPr>
        <p:sp>
          <p:nvSpPr>
            <p:cNvPr id="6" name="Line 40">
              <a:extLst>
                <a:ext uri="{FF2B5EF4-FFF2-40B4-BE49-F238E27FC236}">
                  <a16:creationId xmlns:a16="http://schemas.microsoft.com/office/drawing/2014/main" id="{77351253-05A9-4D05-B3D8-E8F8ACA19367}"/>
                </a:ext>
              </a:extLst>
            </p:cNvPr>
            <p:cNvSpPr>
              <a:spLocks noChangeShapeType="1"/>
            </p:cNvSpPr>
            <p:nvPr/>
          </p:nvSpPr>
          <p:spPr bwMode="auto">
            <a:xfrm flipV="1">
              <a:off x="1806" y="1496"/>
              <a:ext cx="2" cy="14"/>
            </a:xfrm>
            <a:prstGeom prst="line">
              <a:avLst/>
            </a:prstGeom>
            <a:noFill/>
            <a:ln w="12700">
              <a:solidFill>
                <a:schemeClr val="bg1"/>
              </a:solidFill>
              <a:round/>
              <a:headEnd/>
              <a:tailEnd/>
            </a:ln>
          </p:spPr>
          <p:txBody>
            <a:bodyPr/>
            <a:lstStyle/>
            <a:p>
              <a:endParaRPr lang="zh-CN" altLang="en-US"/>
            </a:p>
          </p:txBody>
        </p:sp>
        <p:sp>
          <p:nvSpPr>
            <p:cNvPr id="7" name="Line 41">
              <a:extLst>
                <a:ext uri="{FF2B5EF4-FFF2-40B4-BE49-F238E27FC236}">
                  <a16:creationId xmlns:a16="http://schemas.microsoft.com/office/drawing/2014/main" id="{D0637337-BE14-4920-B7E3-54CDF8E4C6AF}"/>
                </a:ext>
              </a:extLst>
            </p:cNvPr>
            <p:cNvSpPr>
              <a:spLocks noChangeShapeType="1"/>
            </p:cNvSpPr>
            <p:nvPr/>
          </p:nvSpPr>
          <p:spPr bwMode="auto">
            <a:xfrm flipV="1">
              <a:off x="2062" y="1496"/>
              <a:ext cx="1" cy="29"/>
            </a:xfrm>
            <a:prstGeom prst="line">
              <a:avLst/>
            </a:prstGeom>
            <a:noFill/>
            <a:ln w="12700">
              <a:solidFill>
                <a:schemeClr val="bg1"/>
              </a:solidFill>
              <a:round/>
              <a:headEnd/>
              <a:tailEnd/>
            </a:ln>
          </p:spPr>
          <p:txBody>
            <a:bodyPr/>
            <a:lstStyle/>
            <a:p>
              <a:endParaRPr lang="zh-CN" altLang="en-US"/>
            </a:p>
          </p:txBody>
        </p:sp>
        <p:sp>
          <p:nvSpPr>
            <p:cNvPr id="8" name="Line 42">
              <a:extLst>
                <a:ext uri="{FF2B5EF4-FFF2-40B4-BE49-F238E27FC236}">
                  <a16:creationId xmlns:a16="http://schemas.microsoft.com/office/drawing/2014/main" id="{B3D2F24C-34DE-4D74-B759-80AE8E53E627}"/>
                </a:ext>
              </a:extLst>
            </p:cNvPr>
            <p:cNvSpPr>
              <a:spLocks noChangeShapeType="1"/>
            </p:cNvSpPr>
            <p:nvPr/>
          </p:nvSpPr>
          <p:spPr bwMode="auto">
            <a:xfrm flipV="1">
              <a:off x="2315" y="1496"/>
              <a:ext cx="2" cy="14"/>
            </a:xfrm>
            <a:prstGeom prst="line">
              <a:avLst/>
            </a:prstGeom>
            <a:noFill/>
            <a:ln w="12700">
              <a:solidFill>
                <a:schemeClr val="bg1"/>
              </a:solidFill>
              <a:round/>
              <a:headEnd/>
              <a:tailEnd/>
            </a:ln>
          </p:spPr>
          <p:txBody>
            <a:bodyPr/>
            <a:lstStyle/>
            <a:p>
              <a:endParaRPr lang="zh-CN" altLang="en-US"/>
            </a:p>
          </p:txBody>
        </p:sp>
        <p:sp>
          <p:nvSpPr>
            <p:cNvPr id="9" name="Line 43">
              <a:extLst>
                <a:ext uri="{FF2B5EF4-FFF2-40B4-BE49-F238E27FC236}">
                  <a16:creationId xmlns:a16="http://schemas.microsoft.com/office/drawing/2014/main" id="{9299E62D-BFE7-40D9-BA02-23B1A6879287}"/>
                </a:ext>
              </a:extLst>
            </p:cNvPr>
            <p:cNvSpPr>
              <a:spLocks noChangeShapeType="1"/>
            </p:cNvSpPr>
            <p:nvPr/>
          </p:nvSpPr>
          <p:spPr bwMode="auto">
            <a:xfrm flipV="1">
              <a:off x="2572" y="1496"/>
              <a:ext cx="2" cy="29"/>
            </a:xfrm>
            <a:prstGeom prst="line">
              <a:avLst/>
            </a:prstGeom>
            <a:noFill/>
            <a:ln w="12700">
              <a:solidFill>
                <a:schemeClr val="bg1"/>
              </a:solidFill>
              <a:round/>
              <a:headEnd/>
              <a:tailEnd/>
            </a:ln>
          </p:spPr>
          <p:txBody>
            <a:bodyPr/>
            <a:lstStyle/>
            <a:p>
              <a:endParaRPr lang="zh-CN" altLang="en-US"/>
            </a:p>
          </p:txBody>
        </p:sp>
        <p:sp>
          <p:nvSpPr>
            <p:cNvPr id="10" name="Line 44">
              <a:extLst>
                <a:ext uri="{FF2B5EF4-FFF2-40B4-BE49-F238E27FC236}">
                  <a16:creationId xmlns:a16="http://schemas.microsoft.com/office/drawing/2014/main" id="{E2438EF6-1605-43A0-9BBF-27C3E2C982A5}"/>
                </a:ext>
              </a:extLst>
            </p:cNvPr>
            <p:cNvSpPr>
              <a:spLocks noChangeShapeType="1"/>
            </p:cNvSpPr>
            <p:nvPr/>
          </p:nvSpPr>
          <p:spPr bwMode="auto">
            <a:xfrm flipV="1">
              <a:off x="2827" y="1496"/>
              <a:ext cx="3" cy="14"/>
            </a:xfrm>
            <a:prstGeom prst="line">
              <a:avLst/>
            </a:prstGeom>
            <a:noFill/>
            <a:ln w="12700">
              <a:solidFill>
                <a:schemeClr val="bg1"/>
              </a:solidFill>
              <a:round/>
              <a:headEnd/>
              <a:tailEnd/>
            </a:ln>
          </p:spPr>
          <p:txBody>
            <a:bodyPr/>
            <a:lstStyle/>
            <a:p>
              <a:endParaRPr lang="zh-CN" altLang="en-US"/>
            </a:p>
          </p:txBody>
        </p:sp>
        <p:sp>
          <p:nvSpPr>
            <p:cNvPr id="11" name="Line 45">
              <a:extLst>
                <a:ext uri="{FF2B5EF4-FFF2-40B4-BE49-F238E27FC236}">
                  <a16:creationId xmlns:a16="http://schemas.microsoft.com/office/drawing/2014/main" id="{72C6C4D9-0B82-462E-A7E6-7B9C6889F512}"/>
                </a:ext>
              </a:extLst>
            </p:cNvPr>
            <p:cNvSpPr>
              <a:spLocks noChangeShapeType="1"/>
            </p:cNvSpPr>
            <p:nvPr/>
          </p:nvSpPr>
          <p:spPr bwMode="auto">
            <a:xfrm flipV="1">
              <a:off x="3083" y="1496"/>
              <a:ext cx="1" cy="29"/>
            </a:xfrm>
            <a:prstGeom prst="line">
              <a:avLst/>
            </a:prstGeom>
            <a:noFill/>
            <a:ln w="12700">
              <a:solidFill>
                <a:schemeClr val="bg1"/>
              </a:solidFill>
              <a:round/>
              <a:headEnd/>
              <a:tailEnd/>
            </a:ln>
          </p:spPr>
          <p:txBody>
            <a:bodyPr/>
            <a:lstStyle/>
            <a:p>
              <a:endParaRPr lang="zh-CN" altLang="en-US"/>
            </a:p>
          </p:txBody>
        </p:sp>
        <p:sp>
          <p:nvSpPr>
            <p:cNvPr id="12" name="Line 46">
              <a:extLst>
                <a:ext uri="{FF2B5EF4-FFF2-40B4-BE49-F238E27FC236}">
                  <a16:creationId xmlns:a16="http://schemas.microsoft.com/office/drawing/2014/main" id="{2DBF3328-4BB7-457A-9164-ED24A53A43C5}"/>
                </a:ext>
              </a:extLst>
            </p:cNvPr>
            <p:cNvSpPr>
              <a:spLocks noChangeShapeType="1"/>
            </p:cNvSpPr>
            <p:nvPr/>
          </p:nvSpPr>
          <p:spPr bwMode="auto">
            <a:xfrm flipV="1">
              <a:off x="3336" y="1496"/>
              <a:ext cx="3" cy="14"/>
            </a:xfrm>
            <a:prstGeom prst="line">
              <a:avLst/>
            </a:prstGeom>
            <a:noFill/>
            <a:ln w="12700">
              <a:solidFill>
                <a:schemeClr val="bg1"/>
              </a:solidFill>
              <a:round/>
              <a:headEnd/>
              <a:tailEnd/>
            </a:ln>
          </p:spPr>
          <p:txBody>
            <a:bodyPr/>
            <a:lstStyle/>
            <a:p>
              <a:endParaRPr lang="zh-CN" altLang="en-US"/>
            </a:p>
          </p:txBody>
        </p:sp>
        <p:sp>
          <p:nvSpPr>
            <p:cNvPr id="13" name="Line 47">
              <a:extLst>
                <a:ext uri="{FF2B5EF4-FFF2-40B4-BE49-F238E27FC236}">
                  <a16:creationId xmlns:a16="http://schemas.microsoft.com/office/drawing/2014/main" id="{41C620F4-1405-47A3-AA73-36ACCAD4559E}"/>
                </a:ext>
              </a:extLst>
            </p:cNvPr>
            <p:cNvSpPr>
              <a:spLocks noChangeShapeType="1"/>
            </p:cNvSpPr>
            <p:nvPr/>
          </p:nvSpPr>
          <p:spPr bwMode="auto">
            <a:xfrm flipV="1">
              <a:off x="3593" y="1496"/>
              <a:ext cx="2" cy="29"/>
            </a:xfrm>
            <a:prstGeom prst="line">
              <a:avLst/>
            </a:prstGeom>
            <a:noFill/>
            <a:ln w="12700">
              <a:solidFill>
                <a:schemeClr val="bg1"/>
              </a:solidFill>
              <a:round/>
              <a:headEnd/>
              <a:tailEnd/>
            </a:ln>
          </p:spPr>
          <p:txBody>
            <a:bodyPr/>
            <a:lstStyle/>
            <a:p>
              <a:endParaRPr lang="zh-CN" altLang="en-US"/>
            </a:p>
          </p:txBody>
        </p:sp>
        <p:sp>
          <p:nvSpPr>
            <p:cNvPr id="14" name="Line 48">
              <a:extLst>
                <a:ext uri="{FF2B5EF4-FFF2-40B4-BE49-F238E27FC236}">
                  <a16:creationId xmlns:a16="http://schemas.microsoft.com/office/drawing/2014/main" id="{122ABF6A-EAC8-4548-A006-7D25D722C7D6}"/>
                </a:ext>
              </a:extLst>
            </p:cNvPr>
            <p:cNvSpPr>
              <a:spLocks noChangeShapeType="1"/>
            </p:cNvSpPr>
            <p:nvPr/>
          </p:nvSpPr>
          <p:spPr bwMode="auto">
            <a:xfrm flipV="1">
              <a:off x="3849" y="1496"/>
              <a:ext cx="2" cy="14"/>
            </a:xfrm>
            <a:prstGeom prst="line">
              <a:avLst/>
            </a:prstGeom>
            <a:noFill/>
            <a:ln w="12700">
              <a:solidFill>
                <a:schemeClr val="bg1"/>
              </a:solidFill>
              <a:round/>
              <a:headEnd/>
              <a:tailEnd/>
            </a:ln>
          </p:spPr>
          <p:txBody>
            <a:bodyPr/>
            <a:lstStyle/>
            <a:p>
              <a:endParaRPr lang="zh-CN" altLang="en-US"/>
            </a:p>
          </p:txBody>
        </p:sp>
        <p:sp>
          <p:nvSpPr>
            <p:cNvPr id="15" name="Line 49">
              <a:extLst>
                <a:ext uri="{FF2B5EF4-FFF2-40B4-BE49-F238E27FC236}">
                  <a16:creationId xmlns:a16="http://schemas.microsoft.com/office/drawing/2014/main" id="{34BDECA1-C5C9-447C-BF98-47BE90AD76E6}"/>
                </a:ext>
              </a:extLst>
            </p:cNvPr>
            <p:cNvSpPr>
              <a:spLocks noChangeShapeType="1"/>
            </p:cNvSpPr>
            <p:nvPr/>
          </p:nvSpPr>
          <p:spPr bwMode="auto">
            <a:xfrm flipV="1">
              <a:off x="4102" y="1496"/>
              <a:ext cx="2" cy="29"/>
            </a:xfrm>
            <a:prstGeom prst="line">
              <a:avLst/>
            </a:prstGeom>
            <a:noFill/>
            <a:ln w="12700">
              <a:solidFill>
                <a:schemeClr val="bg1"/>
              </a:solidFill>
              <a:round/>
              <a:headEnd/>
              <a:tailEnd/>
            </a:ln>
          </p:spPr>
          <p:txBody>
            <a:bodyPr/>
            <a:lstStyle/>
            <a:p>
              <a:endParaRPr lang="zh-CN" altLang="en-US"/>
            </a:p>
          </p:txBody>
        </p:sp>
        <p:sp>
          <p:nvSpPr>
            <p:cNvPr id="16" name="Line 50">
              <a:extLst>
                <a:ext uri="{FF2B5EF4-FFF2-40B4-BE49-F238E27FC236}">
                  <a16:creationId xmlns:a16="http://schemas.microsoft.com/office/drawing/2014/main" id="{E18700B5-8E31-4E46-99F6-A09F19DB3A01}"/>
                </a:ext>
              </a:extLst>
            </p:cNvPr>
            <p:cNvSpPr>
              <a:spLocks noChangeShapeType="1"/>
            </p:cNvSpPr>
            <p:nvPr/>
          </p:nvSpPr>
          <p:spPr bwMode="auto">
            <a:xfrm flipV="1">
              <a:off x="4358" y="1496"/>
              <a:ext cx="2" cy="14"/>
            </a:xfrm>
            <a:prstGeom prst="line">
              <a:avLst/>
            </a:prstGeom>
            <a:noFill/>
            <a:ln w="12700">
              <a:solidFill>
                <a:schemeClr val="bg1"/>
              </a:solidFill>
              <a:round/>
              <a:headEnd/>
              <a:tailEnd/>
            </a:ln>
          </p:spPr>
          <p:txBody>
            <a:bodyPr/>
            <a:lstStyle/>
            <a:p>
              <a:endParaRPr lang="zh-CN" altLang="en-US"/>
            </a:p>
          </p:txBody>
        </p:sp>
        <p:sp>
          <p:nvSpPr>
            <p:cNvPr id="17" name="Line 51">
              <a:extLst>
                <a:ext uri="{FF2B5EF4-FFF2-40B4-BE49-F238E27FC236}">
                  <a16:creationId xmlns:a16="http://schemas.microsoft.com/office/drawing/2014/main" id="{14583075-8122-499A-835C-87757C232BEF}"/>
                </a:ext>
              </a:extLst>
            </p:cNvPr>
            <p:cNvSpPr>
              <a:spLocks noChangeShapeType="1"/>
            </p:cNvSpPr>
            <p:nvPr/>
          </p:nvSpPr>
          <p:spPr bwMode="auto">
            <a:xfrm>
              <a:off x="1653" y="1496"/>
              <a:ext cx="2858" cy="2"/>
            </a:xfrm>
            <a:prstGeom prst="line">
              <a:avLst/>
            </a:prstGeom>
            <a:noFill/>
            <a:ln w="12700">
              <a:solidFill>
                <a:schemeClr val="bg1"/>
              </a:solidFill>
              <a:round/>
              <a:headEnd/>
              <a:tailEnd/>
            </a:ln>
          </p:spPr>
          <p:txBody>
            <a:bodyPr/>
            <a:lstStyle/>
            <a:p>
              <a:endParaRPr lang="zh-CN" altLang="en-US"/>
            </a:p>
          </p:txBody>
        </p:sp>
        <p:sp>
          <p:nvSpPr>
            <p:cNvPr id="18" name="Line 52">
              <a:extLst>
                <a:ext uri="{FF2B5EF4-FFF2-40B4-BE49-F238E27FC236}">
                  <a16:creationId xmlns:a16="http://schemas.microsoft.com/office/drawing/2014/main" id="{4C10C49C-5EA9-4D67-A327-D779E546271E}"/>
                </a:ext>
              </a:extLst>
            </p:cNvPr>
            <p:cNvSpPr>
              <a:spLocks noChangeShapeType="1"/>
            </p:cNvSpPr>
            <p:nvPr/>
          </p:nvSpPr>
          <p:spPr bwMode="auto">
            <a:xfrm>
              <a:off x="1610" y="1496"/>
              <a:ext cx="43" cy="2"/>
            </a:xfrm>
            <a:prstGeom prst="line">
              <a:avLst/>
            </a:prstGeom>
            <a:noFill/>
            <a:ln w="12700">
              <a:solidFill>
                <a:schemeClr val="bg1"/>
              </a:solidFill>
              <a:round/>
              <a:headEnd/>
              <a:tailEnd/>
            </a:ln>
          </p:spPr>
          <p:txBody>
            <a:bodyPr/>
            <a:lstStyle/>
            <a:p>
              <a:endParaRPr lang="zh-CN" altLang="en-US"/>
            </a:p>
          </p:txBody>
        </p:sp>
        <p:sp>
          <p:nvSpPr>
            <p:cNvPr id="19" name="Line 53">
              <a:extLst>
                <a:ext uri="{FF2B5EF4-FFF2-40B4-BE49-F238E27FC236}">
                  <a16:creationId xmlns:a16="http://schemas.microsoft.com/office/drawing/2014/main" id="{7BFA41A0-5936-49B8-A02E-7C5EBB174BF1}"/>
                </a:ext>
              </a:extLst>
            </p:cNvPr>
            <p:cNvSpPr>
              <a:spLocks noChangeShapeType="1"/>
            </p:cNvSpPr>
            <p:nvPr/>
          </p:nvSpPr>
          <p:spPr bwMode="auto">
            <a:xfrm>
              <a:off x="1631" y="1359"/>
              <a:ext cx="22" cy="1"/>
            </a:xfrm>
            <a:prstGeom prst="line">
              <a:avLst/>
            </a:prstGeom>
            <a:noFill/>
            <a:ln w="12700">
              <a:solidFill>
                <a:schemeClr val="bg1"/>
              </a:solidFill>
              <a:round/>
              <a:headEnd/>
              <a:tailEnd/>
            </a:ln>
          </p:spPr>
          <p:txBody>
            <a:bodyPr/>
            <a:lstStyle/>
            <a:p>
              <a:endParaRPr lang="zh-CN" altLang="en-US"/>
            </a:p>
          </p:txBody>
        </p:sp>
        <p:sp>
          <p:nvSpPr>
            <p:cNvPr id="20" name="Line 54">
              <a:extLst>
                <a:ext uri="{FF2B5EF4-FFF2-40B4-BE49-F238E27FC236}">
                  <a16:creationId xmlns:a16="http://schemas.microsoft.com/office/drawing/2014/main" id="{739CCC33-0397-4C2B-A18F-077B5BAA3E3A}"/>
                </a:ext>
              </a:extLst>
            </p:cNvPr>
            <p:cNvSpPr>
              <a:spLocks noChangeShapeType="1"/>
            </p:cNvSpPr>
            <p:nvPr/>
          </p:nvSpPr>
          <p:spPr bwMode="auto">
            <a:xfrm>
              <a:off x="1610" y="1221"/>
              <a:ext cx="43" cy="1"/>
            </a:xfrm>
            <a:prstGeom prst="line">
              <a:avLst/>
            </a:prstGeom>
            <a:noFill/>
            <a:ln w="12700">
              <a:solidFill>
                <a:schemeClr val="bg1"/>
              </a:solidFill>
              <a:round/>
              <a:headEnd/>
              <a:tailEnd/>
            </a:ln>
          </p:spPr>
          <p:txBody>
            <a:bodyPr/>
            <a:lstStyle/>
            <a:p>
              <a:endParaRPr lang="zh-CN" altLang="en-US"/>
            </a:p>
          </p:txBody>
        </p:sp>
        <p:sp>
          <p:nvSpPr>
            <p:cNvPr id="21" name="Line 55">
              <a:extLst>
                <a:ext uri="{FF2B5EF4-FFF2-40B4-BE49-F238E27FC236}">
                  <a16:creationId xmlns:a16="http://schemas.microsoft.com/office/drawing/2014/main" id="{A75662F9-6AC3-4E86-9521-497649B00D42}"/>
                </a:ext>
              </a:extLst>
            </p:cNvPr>
            <p:cNvSpPr>
              <a:spLocks noChangeShapeType="1"/>
            </p:cNvSpPr>
            <p:nvPr/>
          </p:nvSpPr>
          <p:spPr bwMode="auto">
            <a:xfrm>
              <a:off x="1631" y="1084"/>
              <a:ext cx="22" cy="0"/>
            </a:xfrm>
            <a:prstGeom prst="line">
              <a:avLst/>
            </a:prstGeom>
            <a:noFill/>
            <a:ln w="6350">
              <a:solidFill>
                <a:schemeClr val="bg1"/>
              </a:solidFill>
              <a:round/>
              <a:headEnd/>
              <a:tailEnd/>
            </a:ln>
          </p:spPr>
          <p:txBody>
            <a:bodyPr/>
            <a:lstStyle/>
            <a:p>
              <a:endParaRPr lang="zh-CN" altLang="en-US"/>
            </a:p>
          </p:txBody>
        </p:sp>
        <p:sp>
          <p:nvSpPr>
            <p:cNvPr id="22" name="Line 56">
              <a:extLst>
                <a:ext uri="{FF2B5EF4-FFF2-40B4-BE49-F238E27FC236}">
                  <a16:creationId xmlns:a16="http://schemas.microsoft.com/office/drawing/2014/main" id="{42B70F35-CADF-44F7-A7CD-F2871813B2B8}"/>
                </a:ext>
              </a:extLst>
            </p:cNvPr>
            <p:cNvSpPr>
              <a:spLocks noChangeShapeType="1"/>
            </p:cNvSpPr>
            <p:nvPr/>
          </p:nvSpPr>
          <p:spPr bwMode="auto">
            <a:xfrm>
              <a:off x="1610" y="946"/>
              <a:ext cx="43" cy="2"/>
            </a:xfrm>
            <a:prstGeom prst="line">
              <a:avLst/>
            </a:prstGeom>
            <a:noFill/>
            <a:ln w="6350">
              <a:solidFill>
                <a:schemeClr val="bg1"/>
              </a:solidFill>
              <a:round/>
              <a:headEnd/>
              <a:tailEnd/>
            </a:ln>
          </p:spPr>
          <p:txBody>
            <a:bodyPr/>
            <a:lstStyle/>
            <a:p>
              <a:endParaRPr lang="zh-CN" altLang="en-US"/>
            </a:p>
          </p:txBody>
        </p:sp>
        <p:sp>
          <p:nvSpPr>
            <p:cNvPr id="23" name="Line 57">
              <a:extLst>
                <a:ext uri="{FF2B5EF4-FFF2-40B4-BE49-F238E27FC236}">
                  <a16:creationId xmlns:a16="http://schemas.microsoft.com/office/drawing/2014/main" id="{8BA31939-444D-494E-B83C-CCD06933D651}"/>
                </a:ext>
              </a:extLst>
            </p:cNvPr>
            <p:cNvSpPr>
              <a:spLocks noChangeShapeType="1"/>
            </p:cNvSpPr>
            <p:nvPr/>
          </p:nvSpPr>
          <p:spPr bwMode="auto">
            <a:xfrm>
              <a:off x="1631" y="808"/>
              <a:ext cx="22" cy="0"/>
            </a:xfrm>
            <a:prstGeom prst="line">
              <a:avLst/>
            </a:prstGeom>
            <a:noFill/>
            <a:ln w="6350">
              <a:solidFill>
                <a:schemeClr val="bg1"/>
              </a:solidFill>
              <a:round/>
              <a:headEnd/>
              <a:tailEnd/>
            </a:ln>
          </p:spPr>
          <p:txBody>
            <a:bodyPr/>
            <a:lstStyle/>
            <a:p>
              <a:endParaRPr lang="zh-CN" altLang="en-US"/>
            </a:p>
          </p:txBody>
        </p:sp>
        <p:sp>
          <p:nvSpPr>
            <p:cNvPr id="24" name="Line 58">
              <a:extLst>
                <a:ext uri="{FF2B5EF4-FFF2-40B4-BE49-F238E27FC236}">
                  <a16:creationId xmlns:a16="http://schemas.microsoft.com/office/drawing/2014/main" id="{E3F6485A-3E3B-4F7B-B63B-17B739EC9E34}"/>
                </a:ext>
              </a:extLst>
            </p:cNvPr>
            <p:cNvSpPr>
              <a:spLocks noChangeShapeType="1"/>
            </p:cNvSpPr>
            <p:nvPr/>
          </p:nvSpPr>
          <p:spPr bwMode="auto">
            <a:xfrm>
              <a:off x="1610" y="671"/>
              <a:ext cx="43" cy="0"/>
            </a:xfrm>
            <a:prstGeom prst="line">
              <a:avLst/>
            </a:prstGeom>
            <a:noFill/>
            <a:ln w="6350">
              <a:solidFill>
                <a:schemeClr val="bg1"/>
              </a:solidFill>
              <a:round/>
              <a:headEnd/>
              <a:tailEnd/>
            </a:ln>
          </p:spPr>
          <p:txBody>
            <a:bodyPr/>
            <a:lstStyle/>
            <a:p>
              <a:endParaRPr lang="zh-CN" altLang="en-US"/>
            </a:p>
          </p:txBody>
        </p:sp>
        <p:sp>
          <p:nvSpPr>
            <p:cNvPr id="25" name="Line 59">
              <a:extLst>
                <a:ext uri="{FF2B5EF4-FFF2-40B4-BE49-F238E27FC236}">
                  <a16:creationId xmlns:a16="http://schemas.microsoft.com/office/drawing/2014/main" id="{416503E1-C59C-4395-90BC-2F900BEDA0BC}"/>
                </a:ext>
              </a:extLst>
            </p:cNvPr>
            <p:cNvSpPr>
              <a:spLocks noChangeShapeType="1"/>
            </p:cNvSpPr>
            <p:nvPr/>
          </p:nvSpPr>
          <p:spPr bwMode="auto">
            <a:xfrm>
              <a:off x="1631" y="532"/>
              <a:ext cx="22" cy="2"/>
            </a:xfrm>
            <a:prstGeom prst="line">
              <a:avLst/>
            </a:prstGeom>
            <a:noFill/>
            <a:ln w="6350">
              <a:solidFill>
                <a:schemeClr val="bg1"/>
              </a:solidFill>
              <a:round/>
              <a:headEnd/>
              <a:tailEnd/>
            </a:ln>
          </p:spPr>
          <p:txBody>
            <a:bodyPr/>
            <a:lstStyle/>
            <a:p>
              <a:endParaRPr lang="zh-CN" altLang="en-US"/>
            </a:p>
          </p:txBody>
        </p:sp>
        <p:sp>
          <p:nvSpPr>
            <p:cNvPr id="26" name="Line 60">
              <a:extLst>
                <a:ext uri="{FF2B5EF4-FFF2-40B4-BE49-F238E27FC236}">
                  <a16:creationId xmlns:a16="http://schemas.microsoft.com/office/drawing/2014/main" id="{47C67A75-4FFA-4BAD-860E-9938AE05E5B3}"/>
                </a:ext>
              </a:extLst>
            </p:cNvPr>
            <p:cNvSpPr>
              <a:spLocks noChangeShapeType="1"/>
            </p:cNvSpPr>
            <p:nvPr/>
          </p:nvSpPr>
          <p:spPr bwMode="auto">
            <a:xfrm>
              <a:off x="1610" y="397"/>
              <a:ext cx="43" cy="0"/>
            </a:xfrm>
            <a:prstGeom prst="line">
              <a:avLst/>
            </a:prstGeom>
            <a:noFill/>
            <a:ln w="6350">
              <a:solidFill>
                <a:schemeClr val="bg1"/>
              </a:solidFill>
              <a:round/>
              <a:headEnd/>
              <a:tailEnd/>
            </a:ln>
          </p:spPr>
          <p:txBody>
            <a:bodyPr/>
            <a:lstStyle/>
            <a:p>
              <a:endParaRPr lang="zh-CN" altLang="en-US"/>
            </a:p>
          </p:txBody>
        </p:sp>
        <p:sp>
          <p:nvSpPr>
            <p:cNvPr id="27" name="Line 61">
              <a:extLst>
                <a:ext uri="{FF2B5EF4-FFF2-40B4-BE49-F238E27FC236}">
                  <a16:creationId xmlns:a16="http://schemas.microsoft.com/office/drawing/2014/main" id="{ACDAFCAF-0BB5-4B6E-AF0A-72E260A7FA94}"/>
                </a:ext>
              </a:extLst>
            </p:cNvPr>
            <p:cNvSpPr>
              <a:spLocks noChangeShapeType="1"/>
            </p:cNvSpPr>
            <p:nvPr/>
          </p:nvSpPr>
          <p:spPr bwMode="auto">
            <a:xfrm>
              <a:off x="1631" y="257"/>
              <a:ext cx="22" cy="0"/>
            </a:xfrm>
            <a:prstGeom prst="line">
              <a:avLst/>
            </a:prstGeom>
            <a:noFill/>
            <a:ln w="6350">
              <a:solidFill>
                <a:schemeClr val="bg1"/>
              </a:solidFill>
              <a:round/>
              <a:headEnd/>
              <a:tailEnd/>
            </a:ln>
          </p:spPr>
          <p:txBody>
            <a:bodyPr/>
            <a:lstStyle/>
            <a:p>
              <a:endParaRPr lang="zh-CN" altLang="en-US"/>
            </a:p>
          </p:txBody>
        </p:sp>
        <p:sp>
          <p:nvSpPr>
            <p:cNvPr id="28" name="Line 62">
              <a:extLst>
                <a:ext uri="{FF2B5EF4-FFF2-40B4-BE49-F238E27FC236}">
                  <a16:creationId xmlns:a16="http://schemas.microsoft.com/office/drawing/2014/main" id="{F81D3D75-3536-458E-A6D1-8E996C5551EA}"/>
                </a:ext>
              </a:extLst>
            </p:cNvPr>
            <p:cNvSpPr>
              <a:spLocks noChangeShapeType="1"/>
            </p:cNvSpPr>
            <p:nvPr/>
          </p:nvSpPr>
          <p:spPr bwMode="auto">
            <a:xfrm>
              <a:off x="1610" y="119"/>
              <a:ext cx="43" cy="0"/>
            </a:xfrm>
            <a:prstGeom prst="line">
              <a:avLst/>
            </a:prstGeom>
            <a:noFill/>
            <a:ln w="6350">
              <a:solidFill>
                <a:schemeClr val="bg1"/>
              </a:solidFill>
              <a:round/>
              <a:headEnd/>
              <a:tailEnd/>
            </a:ln>
          </p:spPr>
          <p:txBody>
            <a:bodyPr/>
            <a:lstStyle/>
            <a:p>
              <a:endParaRPr lang="zh-CN" altLang="en-US"/>
            </a:p>
          </p:txBody>
        </p:sp>
        <p:sp>
          <p:nvSpPr>
            <p:cNvPr id="29" name="Line 63">
              <a:extLst>
                <a:ext uri="{FF2B5EF4-FFF2-40B4-BE49-F238E27FC236}">
                  <a16:creationId xmlns:a16="http://schemas.microsoft.com/office/drawing/2014/main" id="{C6EE24FF-E998-4AE4-B671-C98A31A03717}"/>
                </a:ext>
              </a:extLst>
            </p:cNvPr>
            <p:cNvSpPr>
              <a:spLocks noChangeShapeType="1"/>
            </p:cNvSpPr>
            <p:nvPr/>
          </p:nvSpPr>
          <p:spPr bwMode="auto">
            <a:xfrm flipV="1">
              <a:off x="1653" y="119"/>
              <a:ext cx="1" cy="1377"/>
            </a:xfrm>
            <a:prstGeom prst="line">
              <a:avLst/>
            </a:prstGeom>
            <a:noFill/>
            <a:ln w="6350">
              <a:solidFill>
                <a:schemeClr val="bg1"/>
              </a:solidFill>
              <a:round/>
              <a:headEnd/>
              <a:tailEnd/>
            </a:ln>
          </p:spPr>
          <p:txBody>
            <a:bodyPr/>
            <a:lstStyle/>
            <a:p>
              <a:endParaRPr lang="zh-CN" altLang="en-US"/>
            </a:p>
          </p:txBody>
        </p:sp>
        <p:sp>
          <p:nvSpPr>
            <p:cNvPr id="30" name="Line 64">
              <a:extLst>
                <a:ext uri="{FF2B5EF4-FFF2-40B4-BE49-F238E27FC236}">
                  <a16:creationId xmlns:a16="http://schemas.microsoft.com/office/drawing/2014/main" id="{58014753-B368-4651-A585-ECC12B2969EE}"/>
                </a:ext>
              </a:extLst>
            </p:cNvPr>
            <p:cNvSpPr>
              <a:spLocks noChangeShapeType="1"/>
            </p:cNvSpPr>
            <p:nvPr/>
          </p:nvSpPr>
          <p:spPr bwMode="auto">
            <a:xfrm>
              <a:off x="1806" y="119"/>
              <a:ext cx="2" cy="0"/>
            </a:xfrm>
            <a:prstGeom prst="line">
              <a:avLst/>
            </a:prstGeom>
            <a:noFill/>
            <a:ln w="6350">
              <a:solidFill>
                <a:schemeClr val="bg1"/>
              </a:solidFill>
              <a:round/>
              <a:headEnd/>
              <a:tailEnd/>
            </a:ln>
          </p:spPr>
          <p:txBody>
            <a:bodyPr/>
            <a:lstStyle/>
            <a:p>
              <a:endParaRPr lang="zh-CN" altLang="en-US"/>
            </a:p>
          </p:txBody>
        </p:sp>
        <p:sp>
          <p:nvSpPr>
            <p:cNvPr id="31" name="Line 65">
              <a:extLst>
                <a:ext uri="{FF2B5EF4-FFF2-40B4-BE49-F238E27FC236}">
                  <a16:creationId xmlns:a16="http://schemas.microsoft.com/office/drawing/2014/main" id="{AE053114-01E4-4717-80D7-CF94798F7A34}"/>
                </a:ext>
              </a:extLst>
            </p:cNvPr>
            <p:cNvSpPr>
              <a:spLocks noChangeShapeType="1"/>
            </p:cNvSpPr>
            <p:nvPr/>
          </p:nvSpPr>
          <p:spPr bwMode="auto">
            <a:xfrm>
              <a:off x="2062" y="119"/>
              <a:ext cx="1" cy="0"/>
            </a:xfrm>
            <a:prstGeom prst="line">
              <a:avLst/>
            </a:prstGeom>
            <a:noFill/>
            <a:ln w="6350">
              <a:solidFill>
                <a:schemeClr val="bg1"/>
              </a:solidFill>
              <a:round/>
              <a:headEnd/>
              <a:tailEnd/>
            </a:ln>
          </p:spPr>
          <p:txBody>
            <a:bodyPr/>
            <a:lstStyle/>
            <a:p>
              <a:endParaRPr lang="zh-CN" altLang="en-US"/>
            </a:p>
          </p:txBody>
        </p:sp>
        <p:sp>
          <p:nvSpPr>
            <p:cNvPr id="32" name="Line 66">
              <a:extLst>
                <a:ext uri="{FF2B5EF4-FFF2-40B4-BE49-F238E27FC236}">
                  <a16:creationId xmlns:a16="http://schemas.microsoft.com/office/drawing/2014/main" id="{0C8E50F9-1908-4497-929C-22D714018362}"/>
                </a:ext>
              </a:extLst>
            </p:cNvPr>
            <p:cNvSpPr>
              <a:spLocks noChangeShapeType="1"/>
            </p:cNvSpPr>
            <p:nvPr/>
          </p:nvSpPr>
          <p:spPr bwMode="auto">
            <a:xfrm>
              <a:off x="2315" y="119"/>
              <a:ext cx="2" cy="0"/>
            </a:xfrm>
            <a:prstGeom prst="line">
              <a:avLst/>
            </a:prstGeom>
            <a:noFill/>
            <a:ln w="6350">
              <a:solidFill>
                <a:schemeClr val="bg1"/>
              </a:solidFill>
              <a:round/>
              <a:headEnd/>
              <a:tailEnd/>
            </a:ln>
          </p:spPr>
          <p:txBody>
            <a:bodyPr/>
            <a:lstStyle/>
            <a:p>
              <a:endParaRPr lang="zh-CN" altLang="en-US"/>
            </a:p>
          </p:txBody>
        </p:sp>
        <p:sp>
          <p:nvSpPr>
            <p:cNvPr id="33" name="Line 67">
              <a:extLst>
                <a:ext uri="{FF2B5EF4-FFF2-40B4-BE49-F238E27FC236}">
                  <a16:creationId xmlns:a16="http://schemas.microsoft.com/office/drawing/2014/main" id="{561E615D-0C48-4831-A380-EA8E59A68C74}"/>
                </a:ext>
              </a:extLst>
            </p:cNvPr>
            <p:cNvSpPr>
              <a:spLocks noChangeShapeType="1"/>
            </p:cNvSpPr>
            <p:nvPr/>
          </p:nvSpPr>
          <p:spPr bwMode="auto">
            <a:xfrm>
              <a:off x="2572" y="119"/>
              <a:ext cx="2" cy="0"/>
            </a:xfrm>
            <a:prstGeom prst="line">
              <a:avLst/>
            </a:prstGeom>
            <a:noFill/>
            <a:ln w="6350">
              <a:solidFill>
                <a:schemeClr val="bg1"/>
              </a:solidFill>
              <a:round/>
              <a:headEnd/>
              <a:tailEnd/>
            </a:ln>
          </p:spPr>
          <p:txBody>
            <a:bodyPr/>
            <a:lstStyle/>
            <a:p>
              <a:endParaRPr lang="zh-CN" altLang="en-US"/>
            </a:p>
          </p:txBody>
        </p:sp>
        <p:sp>
          <p:nvSpPr>
            <p:cNvPr id="34" name="Line 68">
              <a:extLst>
                <a:ext uri="{FF2B5EF4-FFF2-40B4-BE49-F238E27FC236}">
                  <a16:creationId xmlns:a16="http://schemas.microsoft.com/office/drawing/2014/main" id="{7E681513-1D55-4F5A-89D0-808DF4E2F0EF}"/>
                </a:ext>
              </a:extLst>
            </p:cNvPr>
            <p:cNvSpPr>
              <a:spLocks noChangeShapeType="1"/>
            </p:cNvSpPr>
            <p:nvPr/>
          </p:nvSpPr>
          <p:spPr bwMode="auto">
            <a:xfrm>
              <a:off x="2827" y="119"/>
              <a:ext cx="3" cy="0"/>
            </a:xfrm>
            <a:prstGeom prst="line">
              <a:avLst/>
            </a:prstGeom>
            <a:noFill/>
            <a:ln w="6350">
              <a:solidFill>
                <a:schemeClr val="bg1"/>
              </a:solidFill>
              <a:round/>
              <a:headEnd/>
              <a:tailEnd/>
            </a:ln>
          </p:spPr>
          <p:txBody>
            <a:bodyPr/>
            <a:lstStyle/>
            <a:p>
              <a:endParaRPr lang="zh-CN" altLang="en-US"/>
            </a:p>
          </p:txBody>
        </p:sp>
        <p:sp>
          <p:nvSpPr>
            <p:cNvPr id="35" name="Line 69">
              <a:extLst>
                <a:ext uri="{FF2B5EF4-FFF2-40B4-BE49-F238E27FC236}">
                  <a16:creationId xmlns:a16="http://schemas.microsoft.com/office/drawing/2014/main" id="{A82C58EB-4387-4C52-A29C-E1D0DFADFE8B}"/>
                </a:ext>
              </a:extLst>
            </p:cNvPr>
            <p:cNvSpPr>
              <a:spLocks noChangeShapeType="1"/>
            </p:cNvSpPr>
            <p:nvPr/>
          </p:nvSpPr>
          <p:spPr bwMode="auto">
            <a:xfrm>
              <a:off x="3083" y="119"/>
              <a:ext cx="1" cy="0"/>
            </a:xfrm>
            <a:prstGeom prst="line">
              <a:avLst/>
            </a:prstGeom>
            <a:noFill/>
            <a:ln w="6350">
              <a:solidFill>
                <a:schemeClr val="bg1"/>
              </a:solidFill>
              <a:round/>
              <a:headEnd/>
              <a:tailEnd/>
            </a:ln>
          </p:spPr>
          <p:txBody>
            <a:bodyPr/>
            <a:lstStyle/>
            <a:p>
              <a:endParaRPr lang="zh-CN" altLang="en-US"/>
            </a:p>
          </p:txBody>
        </p:sp>
        <p:sp>
          <p:nvSpPr>
            <p:cNvPr id="36" name="Line 70">
              <a:extLst>
                <a:ext uri="{FF2B5EF4-FFF2-40B4-BE49-F238E27FC236}">
                  <a16:creationId xmlns:a16="http://schemas.microsoft.com/office/drawing/2014/main" id="{EACD2189-C032-46D8-BF9E-2B7180CD39B4}"/>
                </a:ext>
              </a:extLst>
            </p:cNvPr>
            <p:cNvSpPr>
              <a:spLocks noChangeShapeType="1"/>
            </p:cNvSpPr>
            <p:nvPr/>
          </p:nvSpPr>
          <p:spPr bwMode="auto">
            <a:xfrm>
              <a:off x="3336" y="119"/>
              <a:ext cx="3" cy="0"/>
            </a:xfrm>
            <a:prstGeom prst="line">
              <a:avLst/>
            </a:prstGeom>
            <a:noFill/>
            <a:ln w="6350">
              <a:solidFill>
                <a:schemeClr val="bg1"/>
              </a:solidFill>
              <a:round/>
              <a:headEnd/>
              <a:tailEnd/>
            </a:ln>
          </p:spPr>
          <p:txBody>
            <a:bodyPr/>
            <a:lstStyle/>
            <a:p>
              <a:endParaRPr lang="zh-CN" altLang="en-US"/>
            </a:p>
          </p:txBody>
        </p:sp>
        <p:sp>
          <p:nvSpPr>
            <p:cNvPr id="37" name="Line 71">
              <a:extLst>
                <a:ext uri="{FF2B5EF4-FFF2-40B4-BE49-F238E27FC236}">
                  <a16:creationId xmlns:a16="http://schemas.microsoft.com/office/drawing/2014/main" id="{08796CD7-8ED6-4CEB-826A-55B34B131A33}"/>
                </a:ext>
              </a:extLst>
            </p:cNvPr>
            <p:cNvSpPr>
              <a:spLocks noChangeShapeType="1"/>
            </p:cNvSpPr>
            <p:nvPr/>
          </p:nvSpPr>
          <p:spPr bwMode="auto">
            <a:xfrm>
              <a:off x="3593" y="119"/>
              <a:ext cx="2" cy="0"/>
            </a:xfrm>
            <a:prstGeom prst="line">
              <a:avLst/>
            </a:prstGeom>
            <a:noFill/>
            <a:ln w="6350">
              <a:solidFill>
                <a:schemeClr val="bg1"/>
              </a:solidFill>
              <a:round/>
              <a:headEnd/>
              <a:tailEnd/>
            </a:ln>
          </p:spPr>
          <p:txBody>
            <a:bodyPr/>
            <a:lstStyle/>
            <a:p>
              <a:endParaRPr lang="zh-CN" altLang="en-US"/>
            </a:p>
          </p:txBody>
        </p:sp>
        <p:sp>
          <p:nvSpPr>
            <p:cNvPr id="38" name="Line 72">
              <a:extLst>
                <a:ext uri="{FF2B5EF4-FFF2-40B4-BE49-F238E27FC236}">
                  <a16:creationId xmlns:a16="http://schemas.microsoft.com/office/drawing/2014/main" id="{E75C6DBE-1C89-42DA-877D-42D5D1D2C82F}"/>
                </a:ext>
              </a:extLst>
            </p:cNvPr>
            <p:cNvSpPr>
              <a:spLocks noChangeShapeType="1"/>
            </p:cNvSpPr>
            <p:nvPr/>
          </p:nvSpPr>
          <p:spPr bwMode="auto">
            <a:xfrm>
              <a:off x="3849" y="119"/>
              <a:ext cx="2" cy="0"/>
            </a:xfrm>
            <a:prstGeom prst="line">
              <a:avLst/>
            </a:prstGeom>
            <a:noFill/>
            <a:ln w="6350">
              <a:solidFill>
                <a:schemeClr val="bg1"/>
              </a:solidFill>
              <a:round/>
              <a:headEnd/>
              <a:tailEnd/>
            </a:ln>
          </p:spPr>
          <p:txBody>
            <a:bodyPr/>
            <a:lstStyle/>
            <a:p>
              <a:endParaRPr lang="zh-CN" altLang="en-US"/>
            </a:p>
          </p:txBody>
        </p:sp>
        <p:sp>
          <p:nvSpPr>
            <p:cNvPr id="39" name="Line 73">
              <a:extLst>
                <a:ext uri="{FF2B5EF4-FFF2-40B4-BE49-F238E27FC236}">
                  <a16:creationId xmlns:a16="http://schemas.microsoft.com/office/drawing/2014/main" id="{B552BDC5-8333-472D-8705-64448CEF7FF9}"/>
                </a:ext>
              </a:extLst>
            </p:cNvPr>
            <p:cNvSpPr>
              <a:spLocks noChangeShapeType="1"/>
            </p:cNvSpPr>
            <p:nvPr/>
          </p:nvSpPr>
          <p:spPr bwMode="auto">
            <a:xfrm>
              <a:off x="4102" y="119"/>
              <a:ext cx="2" cy="0"/>
            </a:xfrm>
            <a:prstGeom prst="line">
              <a:avLst/>
            </a:prstGeom>
            <a:noFill/>
            <a:ln w="6350">
              <a:solidFill>
                <a:schemeClr val="bg1"/>
              </a:solidFill>
              <a:round/>
              <a:headEnd/>
              <a:tailEnd/>
            </a:ln>
          </p:spPr>
          <p:txBody>
            <a:bodyPr/>
            <a:lstStyle/>
            <a:p>
              <a:endParaRPr lang="zh-CN" altLang="en-US"/>
            </a:p>
          </p:txBody>
        </p:sp>
        <p:sp>
          <p:nvSpPr>
            <p:cNvPr id="40" name="Line 74">
              <a:extLst>
                <a:ext uri="{FF2B5EF4-FFF2-40B4-BE49-F238E27FC236}">
                  <a16:creationId xmlns:a16="http://schemas.microsoft.com/office/drawing/2014/main" id="{5677B4EC-5EFC-402E-B4F5-EBFCB9BCF5F5}"/>
                </a:ext>
              </a:extLst>
            </p:cNvPr>
            <p:cNvSpPr>
              <a:spLocks noChangeShapeType="1"/>
            </p:cNvSpPr>
            <p:nvPr/>
          </p:nvSpPr>
          <p:spPr bwMode="auto">
            <a:xfrm>
              <a:off x="4358" y="119"/>
              <a:ext cx="2" cy="0"/>
            </a:xfrm>
            <a:prstGeom prst="line">
              <a:avLst/>
            </a:prstGeom>
            <a:noFill/>
            <a:ln w="6350">
              <a:solidFill>
                <a:schemeClr val="bg1"/>
              </a:solidFill>
              <a:round/>
              <a:headEnd/>
              <a:tailEnd/>
            </a:ln>
          </p:spPr>
          <p:txBody>
            <a:bodyPr/>
            <a:lstStyle/>
            <a:p>
              <a:endParaRPr lang="zh-CN" altLang="en-US"/>
            </a:p>
          </p:txBody>
        </p:sp>
        <p:sp>
          <p:nvSpPr>
            <p:cNvPr id="41" name="Line 75">
              <a:extLst>
                <a:ext uri="{FF2B5EF4-FFF2-40B4-BE49-F238E27FC236}">
                  <a16:creationId xmlns:a16="http://schemas.microsoft.com/office/drawing/2014/main" id="{1CF40414-FF28-4FB6-86A0-113920AF6E11}"/>
                </a:ext>
              </a:extLst>
            </p:cNvPr>
            <p:cNvSpPr>
              <a:spLocks noChangeShapeType="1"/>
            </p:cNvSpPr>
            <p:nvPr/>
          </p:nvSpPr>
          <p:spPr bwMode="auto">
            <a:xfrm>
              <a:off x="1653" y="119"/>
              <a:ext cx="2858" cy="0"/>
            </a:xfrm>
            <a:prstGeom prst="line">
              <a:avLst/>
            </a:prstGeom>
            <a:noFill/>
            <a:ln w="6350">
              <a:solidFill>
                <a:schemeClr val="bg1"/>
              </a:solidFill>
              <a:round/>
              <a:headEnd/>
              <a:tailEnd/>
            </a:ln>
          </p:spPr>
          <p:txBody>
            <a:bodyPr/>
            <a:lstStyle/>
            <a:p>
              <a:endParaRPr lang="zh-CN" altLang="en-US"/>
            </a:p>
          </p:txBody>
        </p:sp>
        <p:sp>
          <p:nvSpPr>
            <p:cNvPr id="42" name="Line 76">
              <a:extLst>
                <a:ext uri="{FF2B5EF4-FFF2-40B4-BE49-F238E27FC236}">
                  <a16:creationId xmlns:a16="http://schemas.microsoft.com/office/drawing/2014/main" id="{6D20C962-5DAB-4D33-9DD3-FFB5A395193D}"/>
                </a:ext>
              </a:extLst>
            </p:cNvPr>
            <p:cNvSpPr>
              <a:spLocks noChangeShapeType="1"/>
            </p:cNvSpPr>
            <p:nvPr/>
          </p:nvSpPr>
          <p:spPr bwMode="auto">
            <a:xfrm>
              <a:off x="4511" y="1496"/>
              <a:ext cx="2" cy="2"/>
            </a:xfrm>
            <a:prstGeom prst="line">
              <a:avLst/>
            </a:prstGeom>
            <a:noFill/>
            <a:ln w="12700">
              <a:solidFill>
                <a:schemeClr val="bg1"/>
              </a:solidFill>
              <a:round/>
              <a:headEnd/>
              <a:tailEnd/>
            </a:ln>
          </p:spPr>
          <p:txBody>
            <a:bodyPr/>
            <a:lstStyle/>
            <a:p>
              <a:endParaRPr lang="zh-CN" altLang="en-US"/>
            </a:p>
          </p:txBody>
        </p:sp>
        <p:sp>
          <p:nvSpPr>
            <p:cNvPr id="43" name="Line 77">
              <a:extLst>
                <a:ext uri="{FF2B5EF4-FFF2-40B4-BE49-F238E27FC236}">
                  <a16:creationId xmlns:a16="http://schemas.microsoft.com/office/drawing/2014/main" id="{66C87EA2-3A66-4571-BD9A-FC675A3DC741}"/>
                </a:ext>
              </a:extLst>
            </p:cNvPr>
            <p:cNvSpPr>
              <a:spLocks noChangeShapeType="1"/>
            </p:cNvSpPr>
            <p:nvPr/>
          </p:nvSpPr>
          <p:spPr bwMode="auto">
            <a:xfrm>
              <a:off x="4511" y="1359"/>
              <a:ext cx="2" cy="1"/>
            </a:xfrm>
            <a:prstGeom prst="line">
              <a:avLst/>
            </a:prstGeom>
            <a:noFill/>
            <a:ln w="12700">
              <a:solidFill>
                <a:schemeClr val="bg1"/>
              </a:solidFill>
              <a:round/>
              <a:headEnd/>
              <a:tailEnd/>
            </a:ln>
          </p:spPr>
          <p:txBody>
            <a:bodyPr/>
            <a:lstStyle/>
            <a:p>
              <a:endParaRPr lang="zh-CN" altLang="en-US"/>
            </a:p>
          </p:txBody>
        </p:sp>
        <p:sp>
          <p:nvSpPr>
            <p:cNvPr id="44" name="Line 78">
              <a:extLst>
                <a:ext uri="{FF2B5EF4-FFF2-40B4-BE49-F238E27FC236}">
                  <a16:creationId xmlns:a16="http://schemas.microsoft.com/office/drawing/2014/main" id="{8BE5CE37-A506-4E09-9527-BE17DBC4EBDD}"/>
                </a:ext>
              </a:extLst>
            </p:cNvPr>
            <p:cNvSpPr>
              <a:spLocks noChangeShapeType="1"/>
            </p:cNvSpPr>
            <p:nvPr/>
          </p:nvSpPr>
          <p:spPr bwMode="auto">
            <a:xfrm>
              <a:off x="4511" y="1221"/>
              <a:ext cx="2" cy="1"/>
            </a:xfrm>
            <a:prstGeom prst="line">
              <a:avLst/>
            </a:prstGeom>
            <a:noFill/>
            <a:ln w="12700">
              <a:solidFill>
                <a:schemeClr val="bg1"/>
              </a:solidFill>
              <a:round/>
              <a:headEnd/>
              <a:tailEnd/>
            </a:ln>
          </p:spPr>
          <p:txBody>
            <a:bodyPr/>
            <a:lstStyle/>
            <a:p>
              <a:endParaRPr lang="zh-CN" altLang="en-US"/>
            </a:p>
          </p:txBody>
        </p:sp>
        <p:sp>
          <p:nvSpPr>
            <p:cNvPr id="45" name="Line 79">
              <a:extLst>
                <a:ext uri="{FF2B5EF4-FFF2-40B4-BE49-F238E27FC236}">
                  <a16:creationId xmlns:a16="http://schemas.microsoft.com/office/drawing/2014/main" id="{2BFA2617-044E-49A1-A5D8-8AF1110E9ADB}"/>
                </a:ext>
              </a:extLst>
            </p:cNvPr>
            <p:cNvSpPr>
              <a:spLocks noChangeShapeType="1"/>
            </p:cNvSpPr>
            <p:nvPr/>
          </p:nvSpPr>
          <p:spPr bwMode="auto">
            <a:xfrm>
              <a:off x="4511" y="1084"/>
              <a:ext cx="2" cy="0"/>
            </a:xfrm>
            <a:prstGeom prst="line">
              <a:avLst/>
            </a:prstGeom>
            <a:noFill/>
            <a:ln w="6350">
              <a:solidFill>
                <a:schemeClr val="bg1"/>
              </a:solidFill>
              <a:round/>
              <a:headEnd/>
              <a:tailEnd/>
            </a:ln>
          </p:spPr>
          <p:txBody>
            <a:bodyPr/>
            <a:lstStyle/>
            <a:p>
              <a:endParaRPr lang="zh-CN" altLang="en-US"/>
            </a:p>
          </p:txBody>
        </p:sp>
        <p:sp>
          <p:nvSpPr>
            <p:cNvPr id="46" name="Line 80">
              <a:extLst>
                <a:ext uri="{FF2B5EF4-FFF2-40B4-BE49-F238E27FC236}">
                  <a16:creationId xmlns:a16="http://schemas.microsoft.com/office/drawing/2014/main" id="{14437C25-1F1D-483B-A375-88B5DFB8B029}"/>
                </a:ext>
              </a:extLst>
            </p:cNvPr>
            <p:cNvSpPr>
              <a:spLocks noChangeShapeType="1"/>
            </p:cNvSpPr>
            <p:nvPr/>
          </p:nvSpPr>
          <p:spPr bwMode="auto">
            <a:xfrm>
              <a:off x="4511" y="946"/>
              <a:ext cx="2" cy="2"/>
            </a:xfrm>
            <a:prstGeom prst="line">
              <a:avLst/>
            </a:prstGeom>
            <a:noFill/>
            <a:ln w="6350">
              <a:solidFill>
                <a:schemeClr val="bg1"/>
              </a:solidFill>
              <a:round/>
              <a:headEnd/>
              <a:tailEnd/>
            </a:ln>
          </p:spPr>
          <p:txBody>
            <a:bodyPr/>
            <a:lstStyle/>
            <a:p>
              <a:endParaRPr lang="zh-CN" altLang="en-US"/>
            </a:p>
          </p:txBody>
        </p:sp>
        <p:sp>
          <p:nvSpPr>
            <p:cNvPr id="47" name="Line 81">
              <a:extLst>
                <a:ext uri="{FF2B5EF4-FFF2-40B4-BE49-F238E27FC236}">
                  <a16:creationId xmlns:a16="http://schemas.microsoft.com/office/drawing/2014/main" id="{A0853329-3819-4446-A982-3EBAB3CD6CCB}"/>
                </a:ext>
              </a:extLst>
            </p:cNvPr>
            <p:cNvSpPr>
              <a:spLocks noChangeShapeType="1"/>
            </p:cNvSpPr>
            <p:nvPr/>
          </p:nvSpPr>
          <p:spPr bwMode="auto">
            <a:xfrm>
              <a:off x="4511" y="808"/>
              <a:ext cx="2" cy="0"/>
            </a:xfrm>
            <a:prstGeom prst="line">
              <a:avLst/>
            </a:prstGeom>
            <a:noFill/>
            <a:ln w="6350">
              <a:solidFill>
                <a:schemeClr val="bg1"/>
              </a:solidFill>
              <a:round/>
              <a:headEnd/>
              <a:tailEnd/>
            </a:ln>
          </p:spPr>
          <p:txBody>
            <a:bodyPr/>
            <a:lstStyle/>
            <a:p>
              <a:endParaRPr lang="zh-CN" altLang="en-US"/>
            </a:p>
          </p:txBody>
        </p:sp>
        <p:sp>
          <p:nvSpPr>
            <p:cNvPr id="48" name="Line 82">
              <a:extLst>
                <a:ext uri="{FF2B5EF4-FFF2-40B4-BE49-F238E27FC236}">
                  <a16:creationId xmlns:a16="http://schemas.microsoft.com/office/drawing/2014/main" id="{A9F2F50D-E4D1-425B-AA2F-F9E2B7E673AD}"/>
                </a:ext>
              </a:extLst>
            </p:cNvPr>
            <p:cNvSpPr>
              <a:spLocks noChangeShapeType="1"/>
            </p:cNvSpPr>
            <p:nvPr/>
          </p:nvSpPr>
          <p:spPr bwMode="auto">
            <a:xfrm>
              <a:off x="4511" y="671"/>
              <a:ext cx="2" cy="0"/>
            </a:xfrm>
            <a:prstGeom prst="line">
              <a:avLst/>
            </a:prstGeom>
            <a:noFill/>
            <a:ln w="6350">
              <a:solidFill>
                <a:schemeClr val="bg1"/>
              </a:solidFill>
              <a:round/>
              <a:headEnd/>
              <a:tailEnd/>
            </a:ln>
          </p:spPr>
          <p:txBody>
            <a:bodyPr/>
            <a:lstStyle/>
            <a:p>
              <a:endParaRPr lang="zh-CN" altLang="en-US"/>
            </a:p>
          </p:txBody>
        </p:sp>
        <p:sp>
          <p:nvSpPr>
            <p:cNvPr id="49" name="Line 83">
              <a:extLst>
                <a:ext uri="{FF2B5EF4-FFF2-40B4-BE49-F238E27FC236}">
                  <a16:creationId xmlns:a16="http://schemas.microsoft.com/office/drawing/2014/main" id="{B1B62161-F823-4975-A4D9-B37B4F11C72B}"/>
                </a:ext>
              </a:extLst>
            </p:cNvPr>
            <p:cNvSpPr>
              <a:spLocks noChangeShapeType="1"/>
            </p:cNvSpPr>
            <p:nvPr/>
          </p:nvSpPr>
          <p:spPr bwMode="auto">
            <a:xfrm>
              <a:off x="4511" y="532"/>
              <a:ext cx="2" cy="2"/>
            </a:xfrm>
            <a:prstGeom prst="line">
              <a:avLst/>
            </a:prstGeom>
            <a:noFill/>
            <a:ln w="6350">
              <a:solidFill>
                <a:schemeClr val="bg1"/>
              </a:solidFill>
              <a:round/>
              <a:headEnd/>
              <a:tailEnd/>
            </a:ln>
          </p:spPr>
          <p:txBody>
            <a:bodyPr/>
            <a:lstStyle/>
            <a:p>
              <a:endParaRPr lang="zh-CN" altLang="en-US"/>
            </a:p>
          </p:txBody>
        </p:sp>
        <p:sp>
          <p:nvSpPr>
            <p:cNvPr id="50" name="Line 84">
              <a:extLst>
                <a:ext uri="{FF2B5EF4-FFF2-40B4-BE49-F238E27FC236}">
                  <a16:creationId xmlns:a16="http://schemas.microsoft.com/office/drawing/2014/main" id="{F150F40D-8375-4FBE-84FA-E884233DF8FB}"/>
                </a:ext>
              </a:extLst>
            </p:cNvPr>
            <p:cNvSpPr>
              <a:spLocks noChangeShapeType="1"/>
            </p:cNvSpPr>
            <p:nvPr/>
          </p:nvSpPr>
          <p:spPr bwMode="auto">
            <a:xfrm>
              <a:off x="4511" y="397"/>
              <a:ext cx="2" cy="0"/>
            </a:xfrm>
            <a:prstGeom prst="line">
              <a:avLst/>
            </a:prstGeom>
            <a:noFill/>
            <a:ln w="6350">
              <a:solidFill>
                <a:schemeClr val="bg1"/>
              </a:solidFill>
              <a:round/>
              <a:headEnd/>
              <a:tailEnd/>
            </a:ln>
          </p:spPr>
          <p:txBody>
            <a:bodyPr/>
            <a:lstStyle/>
            <a:p>
              <a:endParaRPr lang="zh-CN" altLang="en-US"/>
            </a:p>
          </p:txBody>
        </p:sp>
        <p:sp>
          <p:nvSpPr>
            <p:cNvPr id="51" name="Line 85">
              <a:extLst>
                <a:ext uri="{FF2B5EF4-FFF2-40B4-BE49-F238E27FC236}">
                  <a16:creationId xmlns:a16="http://schemas.microsoft.com/office/drawing/2014/main" id="{8F58B206-E4F9-49D1-AC52-CC13643CEDD1}"/>
                </a:ext>
              </a:extLst>
            </p:cNvPr>
            <p:cNvSpPr>
              <a:spLocks noChangeShapeType="1"/>
            </p:cNvSpPr>
            <p:nvPr/>
          </p:nvSpPr>
          <p:spPr bwMode="auto">
            <a:xfrm>
              <a:off x="4511" y="257"/>
              <a:ext cx="2" cy="0"/>
            </a:xfrm>
            <a:prstGeom prst="line">
              <a:avLst/>
            </a:prstGeom>
            <a:noFill/>
            <a:ln w="6350">
              <a:solidFill>
                <a:schemeClr val="bg1"/>
              </a:solidFill>
              <a:round/>
              <a:headEnd/>
              <a:tailEnd/>
            </a:ln>
          </p:spPr>
          <p:txBody>
            <a:bodyPr/>
            <a:lstStyle/>
            <a:p>
              <a:endParaRPr lang="zh-CN" altLang="en-US"/>
            </a:p>
          </p:txBody>
        </p:sp>
        <p:sp>
          <p:nvSpPr>
            <p:cNvPr id="52" name="Line 86">
              <a:extLst>
                <a:ext uri="{FF2B5EF4-FFF2-40B4-BE49-F238E27FC236}">
                  <a16:creationId xmlns:a16="http://schemas.microsoft.com/office/drawing/2014/main" id="{7FC40276-5163-4B78-9FCF-CC95EFD87A83}"/>
                </a:ext>
              </a:extLst>
            </p:cNvPr>
            <p:cNvSpPr>
              <a:spLocks noChangeShapeType="1"/>
            </p:cNvSpPr>
            <p:nvPr/>
          </p:nvSpPr>
          <p:spPr bwMode="auto">
            <a:xfrm>
              <a:off x="4511" y="119"/>
              <a:ext cx="2" cy="0"/>
            </a:xfrm>
            <a:prstGeom prst="line">
              <a:avLst/>
            </a:prstGeom>
            <a:noFill/>
            <a:ln w="6350">
              <a:solidFill>
                <a:schemeClr val="bg1"/>
              </a:solidFill>
              <a:round/>
              <a:headEnd/>
              <a:tailEnd/>
            </a:ln>
          </p:spPr>
          <p:txBody>
            <a:bodyPr/>
            <a:lstStyle/>
            <a:p>
              <a:endParaRPr lang="zh-CN" altLang="en-US"/>
            </a:p>
          </p:txBody>
        </p:sp>
        <p:sp>
          <p:nvSpPr>
            <p:cNvPr id="53" name="Line 87">
              <a:extLst>
                <a:ext uri="{FF2B5EF4-FFF2-40B4-BE49-F238E27FC236}">
                  <a16:creationId xmlns:a16="http://schemas.microsoft.com/office/drawing/2014/main" id="{2D6B0666-FBD2-4155-9441-BC6C76535689}"/>
                </a:ext>
              </a:extLst>
            </p:cNvPr>
            <p:cNvSpPr>
              <a:spLocks noChangeShapeType="1"/>
            </p:cNvSpPr>
            <p:nvPr/>
          </p:nvSpPr>
          <p:spPr bwMode="auto">
            <a:xfrm flipV="1">
              <a:off x="4511" y="119"/>
              <a:ext cx="2" cy="1377"/>
            </a:xfrm>
            <a:prstGeom prst="line">
              <a:avLst/>
            </a:prstGeom>
            <a:noFill/>
            <a:ln w="6350">
              <a:solidFill>
                <a:schemeClr val="bg1"/>
              </a:solidFill>
              <a:round/>
              <a:headEnd/>
              <a:tailEnd/>
            </a:ln>
          </p:spPr>
          <p:txBody>
            <a:bodyPr/>
            <a:lstStyle/>
            <a:p>
              <a:endParaRPr lang="zh-CN" altLang="en-US"/>
            </a:p>
          </p:txBody>
        </p:sp>
        <p:sp>
          <p:nvSpPr>
            <p:cNvPr id="54" name="Freeform 88">
              <a:extLst>
                <a:ext uri="{FF2B5EF4-FFF2-40B4-BE49-F238E27FC236}">
                  <a16:creationId xmlns:a16="http://schemas.microsoft.com/office/drawing/2014/main" id="{83CD3A13-E3D4-43D3-9B39-E3DDF8651143}"/>
                </a:ext>
              </a:extLst>
            </p:cNvPr>
            <p:cNvSpPr>
              <a:spLocks/>
            </p:cNvSpPr>
            <p:nvPr/>
          </p:nvSpPr>
          <p:spPr bwMode="auto">
            <a:xfrm>
              <a:off x="1654" y="119"/>
              <a:ext cx="2856" cy="1377"/>
            </a:xfrm>
            <a:custGeom>
              <a:avLst/>
              <a:gdLst>
                <a:gd name="T0" fmla="*/ 0 w 6118"/>
                <a:gd name="T1" fmla="*/ 2 h 3655"/>
                <a:gd name="T2" fmla="*/ 0 w 6118"/>
                <a:gd name="T3" fmla="*/ 2 h 3655"/>
                <a:gd name="T4" fmla="*/ 0 w 6118"/>
                <a:gd name="T5" fmla="*/ 2 h 3655"/>
                <a:gd name="T6" fmla="*/ 1 w 6118"/>
                <a:gd name="T7" fmla="*/ 2 h 3655"/>
                <a:gd name="T8" fmla="*/ 1 w 6118"/>
                <a:gd name="T9" fmla="*/ 2 h 3655"/>
                <a:gd name="T10" fmla="*/ 1 w 6118"/>
                <a:gd name="T11" fmla="*/ 2 h 3655"/>
                <a:gd name="T12" fmla="*/ 1 w 6118"/>
                <a:gd name="T13" fmla="*/ 2 h 3655"/>
                <a:gd name="T14" fmla="*/ 2 w 6118"/>
                <a:gd name="T15" fmla="*/ 2 h 3655"/>
                <a:gd name="T16" fmla="*/ 2 w 6118"/>
                <a:gd name="T17" fmla="*/ 2 h 3655"/>
                <a:gd name="T18" fmla="*/ 2 w 6118"/>
                <a:gd name="T19" fmla="*/ 2 h 3655"/>
                <a:gd name="T20" fmla="*/ 2 w 6118"/>
                <a:gd name="T21" fmla="*/ 2 h 3655"/>
                <a:gd name="T22" fmla="*/ 3 w 6118"/>
                <a:gd name="T23" fmla="*/ 2 h 3655"/>
                <a:gd name="T24" fmla="*/ 3 w 6118"/>
                <a:gd name="T25" fmla="*/ 2 h 3655"/>
                <a:gd name="T26" fmla="*/ 3 w 6118"/>
                <a:gd name="T27" fmla="*/ 2 h 3655"/>
                <a:gd name="T28" fmla="*/ 3 w 6118"/>
                <a:gd name="T29" fmla="*/ 2 h 3655"/>
                <a:gd name="T30" fmla="*/ 3 w 6118"/>
                <a:gd name="T31" fmla="*/ 2 h 3655"/>
                <a:gd name="T32" fmla="*/ 4 w 6118"/>
                <a:gd name="T33" fmla="*/ 2 h 3655"/>
                <a:gd name="T34" fmla="*/ 4 w 6118"/>
                <a:gd name="T35" fmla="*/ 2 h 3655"/>
                <a:gd name="T36" fmla="*/ 4 w 6118"/>
                <a:gd name="T37" fmla="*/ 2 h 3655"/>
                <a:gd name="T38" fmla="*/ 4 w 6118"/>
                <a:gd name="T39" fmla="*/ 2 h 3655"/>
                <a:gd name="T40" fmla="*/ 5 w 6118"/>
                <a:gd name="T41" fmla="*/ 2 h 3655"/>
                <a:gd name="T42" fmla="*/ 5 w 6118"/>
                <a:gd name="T43" fmla="*/ 2 h 3655"/>
                <a:gd name="T44" fmla="*/ 5 w 6118"/>
                <a:gd name="T45" fmla="*/ 2 h 3655"/>
                <a:gd name="T46" fmla="*/ 5 w 6118"/>
                <a:gd name="T47" fmla="*/ 2 h 3655"/>
                <a:gd name="T48" fmla="*/ 6 w 6118"/>
                <a:gd name="T49" fmla="*/ 2 h 3655"/>
                <a:gd name="T50" fmla="*/ 6 w 6118"/>
                <a:gd name="T51" fmla="*/ 1 h 3655"/>
                <a:gd name="T52" fmla="*/ 6 w 6118"/>
                <a:gd name="T53" fmla="*/ 1 h 3655"/>
                <a:gd name="T54" fmla="*/ 6 w 6118"/>
                <a:gd name="T55" fmla="*/ 1 h 3655"/>
                <a:gd name="T56" fmla="*/ 7 w 6118"/>
                <a:gd name="T57" fmla="*/ 0 h 3655"/>
                <a:gd name="T58" fmla="*/ 7 w 6118"/>
                <a:gd name="T59" fmla="*/ 0 h 3655"/>
                <a:gd name="T60" fmla="*/ 7 w 6118"/>
                <a:gd name="T61" fmla="*/ 0 h 3655"/>
                <a:gd name="T62" fmla="*/ 7 w 6118"/>
                <a:gd name="T63" fmla="*/ 0 h 3655"/>
                <a:gd name="T64" fmla="*/ 7 w 6118"/>
                <a:gd name="T65" fmla="*/ 0 h 3655"/>
                <a:gd name="T66" fmla="*/ 7 w 6118"/>
                <a:gd name="T67" fmla="*/ 0 h 3655"/>
                <a:gd name="T68" fmla="*/ 7 w 6118"/>
                <a:gd name="T69" fmla="*/ 1 h 3655"/>
                <a:gd name="T70" fmla="*/ 8 w 6118"/>
                <a:gd name="T71" fmla="*/ 1 h 3655"/>
                <a:gd name="T72" fmla="*/ 8 w 6118"/>
                <a:gd name="T73" fmla="*/ 1 h 3655"/>
                <a:gd name="T74" fmla="*/ 8 w 6118"/>
                <a:gd name="T75" fmla="*/ 1 h 3655"/>
                <a:gd name="T76" fmla="*/ 8 w 6118"/>
                <a:gd name="T77" fmla="*/ 2 h 3655"/>
                <a:gd name="T78" fmla="*/ 9 w 6118"/>
                <a:gd name="T79" fmla="*/ 2 h 3655"/>
                <a:gd name="T80" fmla="*/ 9 w 6118"/>
                <a:gd name="T81" fmla="*/ 2 h 3655"/>
                <a:gd name="T82" fmla="*/ 9 w 6118"/>
                <a:gd name="T83" fmla="*/ 2 h 3655"/>
                <a:gd name="T84" fmla="*/ 9 w 6118"/>
                <a:gd name="T85" fmla="*/ 2 h 3655"/>
                <a:gd name="T86" fmla="*/ 10 w 6118"/>
                <a:gd name="T87" fmla="*/ 2 h 3655"/>
                <a:gd name="T88" fmla="*/ 10 w 6118"/>
                <a:gd name="T89" fmla="*/ 2 h 3655"/>
                <a:gd name="T90" fmla="*/ 10 w 6118"/>
                <a:gd name="T91" fmla="*/ 2 h 3655"/>
                <a:gd name="T92" fmla="*/ 10 w 6118"/>
                <a:gd name="T93" fmla="*/ 2 h 3655"/>
                <a:gd name="T94" fmla="*/ 10 w 6118"/>
                <a:gd name="T95" fmla="*/ 2 h 3655"/>
                <a:gd name="T96" fmla="*/ 11 w 6118"/>
                <a:gd name="T97" fmla="*/ 2 h 3655"/>
                <a:gd name="T98" fmla="*/ 11 w 6118"/>
                <a:gd name="T99" fmla="*/ 2 h 3655"/>
                <a:gd name="T100" fmla="*/ 11 w 6118"/>
                <a:gd name="T101" fmla="*/ 2 h 3655"/>
                <a:gd name="T102" fmla="*/ 11 w 6118"/>
                <a:gd name="T103" fmla="*/ 2 h 3655"/>
                <a:gd name="T104" fmla="*/ 12 w 6118"/>
                <a:gd name="T105" fmla="*/ 2 h 3655"/>
                <a:gd name="T106" fmla="*/ 12 w 6118"/>
                <a:gd name="T107" fmla="*/ 2 h 3655"/>
                <a:gd name="T108" fmla="*/ 12 w 6118"/>
                <a:gd name="T109" fmla="*/ 2 h 3655"/>
                <a:gd name="T110" fmla="*/ 12 w 6118"/>
                <a:gd name="T111" fmla="*/ 2 h 3655"/>
                <a:gd name="T112" fmla="*/ 12 w 6118"/>
                <a:gd name="T113" fmla="*/ 2 h 3655"/>
                <a:gd name="T114" fmla="*/ 13 w 6118"/>
                <a:gd name="T115" fmla="*/ 2 h 3655"/>
                <a:gd name="T116" fmla="*/ 13 w 6118"/>
                <a:gd name="T117" fmla="*/ 2 h 3655"/>
                <a:gd name="T118" fmla="*/ 13 w 6118"/>
                <a:gd name="T119" fmla="*/ 2 h 3655"/>
                <a:gd name="T120" fmla="*/ 13 w 6118"/>
                <a:gd name="T121" fmla="*/ 2 h 3655"/>
                <a:gd name="T122" fmla="*/ 14 w 6118"/>
                <a:gd name="T123" fmla="*/ 2 h 3655"/>
                <a:gd name="T124" fmla="*/ 14 w 6118"/>
                <a:gd name="T125" fmla="*/ 2 h 36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118"/>
                <a:gd name="T190" fmla="*/ 0 h 3655"/>
                <a:gd name="T191" fmla="*/ 6118 w 6118"/>
                <a:gd name="T192" fmla="*/ 3655 h 365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118" h="3655">
                  <a:moveTo>
                    <a:pt x="0" y="3654"/>
                  </a:moveTo>
                  <a:lnTo>
                    <a:pt x="10" y="3654"/>
                  </a:lnTo>
                  <a:lnTo>
                    <a:pt x="19" y="3654"/>
                  </a:lnTo>
                  <a:lnTo>
                    <a:pt x="27" y="3654"/>
                  </a:lnTo>
                  <a:lnTo>
                    <a:pt x="36" y="3654"/>
                  </a:lnTo>
                  <a:lnTo>
                    <a:pt x="45" y="3654"/>
                  </a:lnTo>
                  <a:lnTo>
                    <a:pt x="53" y="3654"/>
                  </a:lnTo>
                  <a:lnTo>
                    <a:pt x="62" y="3655"/>
                  </a:lnTo>
                  <a:lnTo>
                    <a:pt x="70" y="3655"/>
                  </a:lnTo>
                  <a:lnTo>
                    <a:pt x="79" y="3655"/>
                  </a:lnTo>
                  <a:lnTo>
                    <a:pt x="89" y="3655"/>
                  </a:lnTo>
                  <a:lnTo>
                    <a:pt x="97" y="3655"/>
                  </a:lnTo>
                  <a:lnTo>
                    <a:pt x="106" y="3655"/>
                  </a:lnTo>
                  <a:lnTo>
                    <a:pt x="115" y="3655"/>
                  </a:lnTo>
                  <a:lnTo>
                    <a:pt x="123" y="3655"/>
                  </a:lnTo>
                  <a:lnTo>
                    <a:pt x="132" y="3655"/>
                  </a:lnTo>
                  <a:lnTo>
                    <a:pt x="141" y="3655"/>
                  </a:lnTo>
                  <a:lnTo>
                    <a:pt x="149" y="3655"/>
                  </a:lnTo>
                  <a:lnTo>
                    <a:pt x="159" y="3655"/>
                  </a:lnTo>
                  <a:lnTo>
                    <a:pt x="166" y="3655"/>
                  </a:lnTo>
                  <a:lnTo>
                    <a:pt x="176" y="3655"/>
                  </a:lnTo>
                  <a:lnTo>
                    <a:pt x="185" y="3655"/>
                  </a:lnTo>
                  <a:lnTo>
                    <a:pt x="193" y="3655"/>
                  </a:lnTo>
                  <a:lnTo>
                    <a:pt x="202" y="3655"/>
                  </a:lnTo>
                  <a:lnTo>
                    <a:pt x="211" y="3655"/>
                  </a:lnTo>
                  <a:lnTo>
                    <a:pt x="219" y="3655"/>
                  </a:lnTo>
                  <a:lnTo>
                    <a:pt x="228" y="3654"/>
                  </a:lnTo>
                  <a:lnTo>
                    <a:pt x="238" y="3654"/>
                  </a:lnTo>
                  <a:lnTo>
                    <a:pt x="246" y="3654"/>
                  </a:lnTo>
                  <a:lnTo>
                    <a:pt x="255" y="3654"/>
                  </a:lnTo>
                  <a:lnTo>
                    <a:pt x="264" y="3654"/>
                  </a:lnTo>
                  <a:lnTo>
                    <a:pt x="272" y="3654"/>
                  </a:lnTo>
                  <a:lnTo>
                    <a:pt x="281" y="3654"/>
                  </a:lnTo>
                  <a:lnTo>
                    <a:pt x="289" y="3653"/>
                  </a:lnTo>
                  <a:lnTo>
                    <a:pt x="298" y="3653"/>
                  </a:lnTo>
                  <a:lnTo>
                    <a:pt x="307" y="3653"/>
                  </a:lnTo>
                  <a:lnTo>
                    <a:pt x="315" y="3653"/>
                  </a:lnTo>
                  <a:lnTo>
                    <a:pt x="325" y="3653"/>
                  </a:lnTo>
                  <a:lnTo>
                    <a:pt x="334" y="3651"/>
                  </a:lnTo>
                  <a:lnTo>
                    <a:pt x="342" y="3651"/>
                  </a:lnTo>
                  <a:lnTo>
                    <a:pt x="351" y="3651"/>
                  </a:lnTo>
                  <a:lnTo>
                    <a:pt x="360" y="3651"/>
                  </a:lnTo>
                  <a:lnTo>
                    <a:pt x="368" y="3651"/>
                  </a:lnTo>
                  <a:lnTo>
                    <a:pt x="377" y="3650"/>
                  </a:lnTo>
                  <a:lnTo>
                    <a:pt x="385" y="3650"/>
                  </a:lnTo>
                  <a:lnTo>
                    <a:pt x="394" y="3650"/>
                  </a:lnTo>
                  <a:lnTo>
                    <a:pt x="404" y="3650"/>
                  </a:lnTo>
                  <a:lnTo>
                    <a:pt x="412" y="3650"/>
                  </a:lnTo>
                  <a:lnTo>
                    <a:pt x="421" y="3649"/>
                  </a:lnTo>
                  <a:lnTo>
                    <a:pt x="430" y="3649"/>
                  </a:lnTo>
                  <a:lnTo>
                    <a:pt x="438" y="3649"/>
                  </a:lnTo>
                  <a:lnTo>
                    <a:pt x="447" y="3649"/>
                  </a:lnTo>
                  <a:lnTo>
                    <a:pt x="456" y="3649"/>
                  </a:lnTo>
                  <a:lnTo>
                    <a:pt x="464" y="3649"/>
                  </a:lnTo>
                  <a:lnTo>
                    <a:pt x="474" y="3649"/>
                  </a:lnTo>
                  <a:lnTo>
                    <a:pt x="483" y="3649"/>
                  </a:lnTo>
                  <a:lnTo>
                    <a:pt x="491" y="3649"/>
                  </a:lnTo>
                  <a:lnTo>
                    <a:pt x="500" y="3649"/>
                  </a:lnTo>
                  <a:lnTo>
                    <a:pt x="508" y="3649"/>
                  </a:lnTo>
                  <a:lnTo>
                    <a:pt x="517" y="3649"/>
                  </a:lnTo>
                  <a:lnTo>
                    <a:pt x="526" y="3649"/>
                  </a:lnTo>
                  <a:lnTo>
                    <a:pt x="534" y="3649"/>
                  </a:lnTo>
                  <a:lnTo>
                    <a:pt x="543" y="3649"/>
                  </a:lnTo>
                  <a:lnTo>
                    <a:pt x="553" y="3649"/>
                  </a:lnTo>
                  <a:lnTo>
                    <a:pt x="560" y="3649"/>
                  </a:lnTo>
                  <a:lnTo>
                    <a:pt x="570" y="3649"/>
                  </a:lnTo>
                  <a:lnTo>
                    <a:pt x="579" y="3649"/>
                  </a:lnTo>
                  <a:lnTo>
                    <a:pt x="587" y="3649"/>
                  </a:lnTo>
                  <a:lnTo>
                    <a:pt x="596" y="3649"/>
                  </a:lnTo>
                  <a:lnTo>
                    <a:pt x="604" y="3649"/>
                  </a:lnTo>
                  <a:lnTo>
                    <a:pt x="613" y="3650"/>
                  </a:lnTo>
                  <a:lnTo>
                    <a:pt x="622" y="3650"/>
                  </a:lnTo>
                  <a:lnTo>
                    <a:pt x="630" y="3650"/>
                  </a:lnTo>
                  <a:lnTo>
                    <a:pt x="640" y="3650"/>
                  </a:lnTo>
                  <a:lnTo>
                    <a:pt x="649" y="3650"/>
                  </a:lnTo>
                  <a:lnTo>
                    <a:pt x="657" y="3651"/>
                  </a:lnTo>
                  <a:lnTo>
                    <a:pt x="666" y="3651"/>
                  </a:lnTo>
                  <a:lnTo>
                    <a:pt x="675" y="3651"/>
                  </a:lnTo>
                  <a:lnTo>
                    <a:pt x="683" y="3651"/>
                  </a:lnTo>
                  <a:lnTo>
                    <a:pt x="692" y="3653"/>
                  </a:lnTo>
                  <a:lnTo>
                    <a:pt x="701" y="3653"/>
                  </a:lnTo>
                  <a:lnTo>
                    <a:pt x="709" y="3653"/>
                  </a:lnTo>
                  <a:lnTo>
                    <a:pt x="719" y="3653"/>
                  </a:lnTo>
                  <a:lnTo>
                    <a:pt x="727" y="3653"/>
                  </a:lnTo>
                  <a:lnTo>
                    <a:pt x="736" y="3654"/>
                  </a:lnTo>
                  <a:lnTo>
                    <a:pt x="745" y="3654"/>
                  </a:lnTo>
                  <a:lnTo>
                    <a:pt x="753" y="3654"/>
                  </a:lnTo>
                  <a:lnTo>
                    <a:pt x="762" y="3654"/>
                  </a:lnTo>
                  <a:lnTo>
                    <a:pt x="771" y="3654"/>
                  </a:lnTo>
                  <a:lnTo>
                    <a:pt x="779" y="3655"/>
                  </a:lnTo>
                  <a:lnTo>
                    <a:pt x="788" y="3655"/>
                  </a:lnTo>
                  <a:lnTo>
                    <a:pt x="798" y="3655"/>
                  </a:lnTo>
                  <a:lnTo>
                    <a:pt x="806" y="3655"/>
                  </a:lnTo>
                  <a:lnTo>
                    <a:pt x="815" y="3655"/>
                  </a:lnTo>
                  <a:lnTo>
                    <a:pt x="823" y="3655"/>
                  </a:lnTo>
                  <a:lnTo>
                    <a:pt x="832" y="3655"/>
                  </a:lnTo>
                  <a:lnTo>
                    <a:pt x="841" y="3655"/>
                  </a:lnTo>
                  <a:lnTo>
                    <a:pt x="849" y="3655"/>
                  </a:lnTo>
                  <a:lnTo>
                    <a:pt x="858" y="3655"/>
                  </a:lnTo>
                  <a:lnTo>
                    <a:pt x="868" y="3655"/>
                  </a:lnTo>
                  <a:lnTo>
                    <a:pt x="875" y="3655"/>
                  </a:lnTo>
                  <a:lnTo>
                    <a:pt x="885" y="3655"/>
                  </a:lnTo>
                  <a:lnTo>
                    <a:pt x="894" y="3654"/>
                  </a:lnTo>
                  <a:lnTo>
                    <a:pt x="902" y="3654"/>
                  </a:lnTo>
                  <a:lnTo>
                    <a:pt x="911" y="3654"/>
                  </a:lnTo>
                  <a:lnTo>
                    <a:pt x="920" y="3654"/>
                  </a:lnTo>
                  <a:lnTo>
                    <a:pt x="928" y="3653"/>
                  </a:lnTo>
                  <a:lnTo>
                    <a:pt x="937" y="3653"/>
                  </a:lnTo>
                  <a:lnTo>
                    <a:pt x="945" y="3653"/>
                  </a:lnTo>
                  <a:lnTo>
                    <a:pt x="955" y="3651"/>
                  </a:lnTo>
                  <a:lnTo>
                    <a:pt x="964" y="3651"/>
                  </a:lnTo>
                  <a:lnTo>
                    <a:pt x="972" y="3650"/>
                  </a:lnTo>
                  <a:lnTo>
                    <a:pt x="981" y="3650"/>
                  </a:lnTo>
                  <a:lnTo>
                    <a:pt x="990" y="3650"/>
                  </a:lnTo>
                  <a:lnTo>
                    <a:pt x="998" y="3649"/>
                  </a:lnTo>
                  <a:lnTo>
                    <a:pt x="1007" y="3649"/>
                  </a:lnTo>
                  <a:lnTo>
                    <a:pt x="1016" y="3648"/>
                  </a:lnTo>
                  <a:lnTo>
                    <a:pt x="1024" y="3648"/>
                  </a:lnTo>
                  <a:lnTo>
                    <a:pt x="1034" y="3647"/>
                  </a:lnTo>
                  <a:lnTo>
                    <a:pt x="1041" y="3647"/>
                  </a:lnTo>
                  <a:lnTo>
                    <a:pt x="1051" y="3646"/>
                  </a:lnTo>
                  <a:lnTo>
                    <a:pt x="1060" y="3646"/>
                  </a:lnTo>
                  <a:lnTo>
                    <a:pt x="1068" y="3645"/>
                  </a:lnTo>
                  <a:lnTo>
                    <a:pt x="1077" y="3645"/>
                  </a:lnTo>
                  <a:lnTo>
                    <a:pt x="1086" y="3644"/>
                  </a:lnTo>
                  <a:lnTo>
                    <a:pt x="1094" y="3644"/>
                  </a:lnTo>
                  <a:lnTo>
                    <a:pt x="1103" y="3643"/>
                  </a:lnTo>
                  <a:lnTo>
                    <a:pt x="1113" y="3643"/>
                  </a:lnTo>
                  <a:lnTo>
                    <a:pt x="1121" y="3642"/>
                  </a:lnTo>
                  <a:lnTo>
                    <a:pt x="1130" y="3642"/>
                  </a:lnTo>
                  <a:lnTo>
                    <a:pt x="1139" y="3642"/>
                  </a:lnTo>
                  <a:lnTo>
                    <a:pt x="1147" y="3641"/>
                  </a:lnTo>
                  <a:lnTo>
                    <a:pt x="1156" y="3641"/>
                  </a:lnTo>
                  <a:lnTo>
                    <a:pt x="1164" y="3641"/>
                  </a:lnTo>
                  <a:lnTo>
                    <a:pt x="1173" y="3640"/>
                  </a:lnTo>
                  <a:lnTo>
                    <a:pt x="1182" y="3640"/>
                  </a:lnTo>
                  <a:lnTo>
                    <a:pt x="1190" y="3640"/>
                  </a:lnTo>
                  <a:lnTo>
                    <a:pt x="1200" y="3640"/>
                  </a:lnTo>
                  <a:lnTo>
                    <a:pt x="1209" y="3640"/>
                  </a:lnTo>
                  <a:lnTo>
                    <a:pt x="1217" y="3640"/>
                  </a:lnTo>
                  <a:lnTo>
                    <a:pt x="1226" y="3640"/>
                  </a:lnTo>
                  <a:lnTo>
                    <a:pt x="1235" y="3640"/>
                  </a:lnTo>
                  <a:lnTo>
                    <a:pt x="1243" y="3640"/>
                  </a:lnTo>
                  <a:lnTo>
                    <a:pt x="1252" y="3640"/>
                  </a:lnTo>
                  <a:lnTo>
                    <a:pt x="1260" y="3640"/>
                  </a:lnTo>
                  <a:lnTo>
                    <a:pt x="1269" y="3641"/>
                  </a:lnTo>
                  <a:lnTo>
                    <a:pt x="1279" y="3641"/>
                  </a:lnTo>
                  <a:lnTo>
                    <a:pt x="1287" y="3641"/>
                  </a:lnTo>
                  <a:lnTo>
                    <a:pt x="1296" y="3642"/>
                  </a:lnTo>
                  <a:lnTo>
                    <a:pt x="1305" y="3642"/>
                  </a:lnTo>
                  <a:lnTo>
                    <a:pt x="1313" y="3642"/>
                  </a:lnTo>
                  <a:lnTo>
                    <a:pt x="1322" y="3643"/>
                  </a:lnTo>
                  <a:lnTo>
                    <a:pt x="1331" y="3643"/>
                  </a:lnTo>
                  <a:lnTo>
                    <a:pt x="1339" y="3644"/>
                  </a:lnTo>
                  <a:lnTo>
                    <a:pt x="1349" y="3645"/>
                  </a:lnTo>
                  <a:lnTo>
                    <a:pt x="1358" y="3645"/>
                  </a:lnTo>
                  <a:lnTo>
                    <a:pt x="1366" y="3646"/>
                  </a:lnTo>
                  <a:lnTo>
                    <a:pt x="1375" y="3646"/>
                  </a:lnTo>
                  <a:lnTo>
                    <a:pt x="1383" y="3647"/>
                  </a:lnTo>
                  <a:lnTo>
                    <a:pt x="1392" y="3648"/>
                  </a:lnTo>
                  <a:lnTo>
                    <a:pt x="1401" y="3648"/>
                  </a:lnTo>
                  <a:lnTo>
                    <a:pt x="1409" y="3649"/>
                  </a:lnTo>
                  <a:lnTo>
                    <a:pt x="1418" y="3650"/>
                  </a:lnTo>
                  <a:lnTo>
                    <a:pt x="1428" y="3650"/>
                  </a:lnTo>
                  <a:lnTo>
                    <a:pt x="1436" y="3651"/>
                  </a:lnTo>
                  <a:lnTo>
                    <a:pt x="1445" y="3651"/>
                  </a:lnTo>
                  <a:lnTo>
                    <a:pt x="1454" y="3653"/>
                  </a:lnTo>
                  <a:lnTo>
                    <a:pt x="1462" y="3653"/>
                  </a:lnTo>
                  <a:lnTo>
                    <a:pt x="1471" y="3654"/>
                  </a:lnTo>
                  <a:lnTo>
                    <a:pt x="1479" y="3654"/>
                  </a:lnTo>
                  <a:lnTo>
                    <a:pt x="1488" y="3654"/>
                  </a:lnTo>
                  <a:lnTo>
                    <a:pt x="1497" y="3655"/>
                  </a:lnTo>
                  <a:lnTo>
                    <a:pt x="1505" y="3655"/>
                  </a:lnTo>
                  <a:lnTo>
                    <a:pt x="1515" y="3655"/>
                  </a:lnTo>
                  <a:lnTo>
                    <a:pt x="1524" y="3655"/>
                  </a:lnTo>
                  <a:lnTo>
                    <a:pt x="1532" y="3655"/>
                  </a:lnTo>
                  <a:lnTo>
                    <a:pt x="1541" y="3655"/>
                  </a:lnTo>
                  <a:lnTo>
                    <a:pt x="1550" y="3655"/>
                  </a:lnTo>
                  <a:lnTo>
                    <a:pt x="1558" y="3654"/>
                  </a:lnTo>
                  <a:lnTo>
                    <a:pt x="1567" y="3654"/>
                  </a:lnTo>
                  <a:lnTo>
                    <a:pt x="1577" y="3653"/>
                  </a:lnTo>
                  <a:lnTo>
                    <a:pt x="1584" y="3653"/>
                  </a:lnTo>
                  <a:lnTo>
                    <a:pt x="1594" y="3651"/>
                  </a:lnTo>
                  <a:lnTo>
                    <a:pt x="1602" y="3650"/>
                  </a:lnTo>
                  <a:lnTo>
                    <a:pt x="1611" y="3650"/>
                  </a:lnTo>
                  <a:lnTo>
                    <a:pt x="1620" y="3649"/>
                  </a:lnTo>
                  <a:lnTo>
                    <a:pt x="1628" y="3648"/>
                  </a:lnTo>
                  <a:lnTo>
                    <a:pt x="1637" y="3646"/>
                  </a:lnTo>
                  <a:lnTo>
                    <a:pt x="1646" y="3645"/>
                  </a:lnTo>
                  <a:lnTo>
                    <a:pt x="1654" y="3644"/>
                  </a:lnTo>
                  <a:lnTo>
                    <a:pt x="1663" y="3642"/>
                  </a:lnTo>
                  <a:lnTo>
                    <a:pt x="1673" y="3641"/>
                  </a:lnTo>
                  <a:lnTo>
                    <a:pt x="1681" y="3639"/>
                  </a:lnTo>
                  <a:lnTo>
                    <a:pt x="1690" y="3636"/>
                  </a:lnTo>
                  <a:lnTo>
                    <a:pt x="1698" y="3635"/>
                  </a:lnTo>
                  <a:lnTo>
                    <a:pt x="1707" y="3633"/>
                  </a:lnTo>
                  <a:lnTo>
                    <a:pt x="1716" y="3631"/>
                  </a:lnTo>
                  <a:lnTo>
                    <a:pt x="1724" y="3629"/>
                  </a:lnTo>
                  <a:lnTo>
                    <a:pt x="1733" y="3627"/>
                  </a:lnTo>
                  <a:lnTo>
                    <a:pt x="1743" y="3625"/>
                  </a:lnTo>
                  <a:lnTo>
                    <a:pt x="1750" y="3623"/>
                  </a:lnTo>
                  <a:lnTo>
                    <a:pt x="1760" y="3620"/>
                  </a:lnTo>
                  <a:lnTo>
                    <a:pt x="1769" y="3618"/>
                  </a:lnTo>
                  <a:lnTo>
                    <a:pt x="1777" y="3616"/>
                  </a:lnTo>
                  <a:lnTo>
                    <a:pt x="1786" y="3614"/>
                  </a:lnTo>
                  <a:lnTo>
                    <a:pt x="1795" y="3612"/>
                  </a:lnTo>
                  <a:lnTo>
                    <a:pt x="1803" y="3610"/>
                  </a:lnTo>
                  <a:lnTo>
                    <a:pt x="1812" y="3608"/>
                  </a:lnTo>
                  <a:lnTo>
                    <a:pt x="1820" y="3605"/>
                  </a:lnTo>
                  <a:lnTo>
                    <a:pt x="1830" y="3603"/>
                  </a:lnTo>
                  <a:lnTo>
                    <a:pt x="1839" y="3601"/>
                  </a:lnTo>
                  <a:lnTo>
                    <a:pt x="1847" y="3600"/>
                  </a:lnTo>
                  <a:lnTo>
                    <a:pt x="1856" y="3598"/>
                  </a:lnTo>
                  <a:lnTo>
                    <a:pt x="1865" y="3597"/>
                  </a:lnTo>
                  <a:lnTo>
                    <a:pt x="1873" y="3596"/>
                  </a:lnTo>
                  <a:lnTo>
                    <a:pt x="1882" y="3595"/>
                  </a:lnTo>
                  <a:lnTo>
                    <a:pt x="1891" y="3594"/>
                  </a:lnTo>
                  <a:lnTo>
                    <a:pt x="1899" y="3593"/>
                  </a:lnTo>
                  <a:lnTo>
                    <a:pt x="1909" y="3592"/>
                  </a:lnTo>
                  <a:lnTo>
                    <a:pt x="1917" y="3592"/>
                  </a:lnTo>
                  <a:lnTo>
                    <a:pt x="1926" y="3591"/>
                  </a:lnTo>
                  <a:lnTo>
                    <a:pt x="1935" y="3591"/>
                  </a:lnTo>
                  <a:lnTo>
                    <a:pt x="1943" y="3591"/>
                  </a:lnTo>
                  <a:lnTo>
                    <a:pt x="1952" y="3592"/>
                  </a:lnTo>
                  <a:lnTo>
                    <a:pt x="1961" y="3592"/>
                  </a:lnTo>
                  <a:lnTo>
                    <a:pt x="1969" y="3593"/>
                  </a:lnTo>
                  <a:lnTo>
                    <a:pt x="1978" y="3594"/>
                  </a:lnTo>
                  <a:lnTo>
                    <a:pt x="1988" y="3595"/>
                  </a:lnTo>
                  <a:lnTo>
                    <a:pt x="1996" y="3596"/>
                  </a:lnTo>
                  <a:lnTo>
                    <a:pt x="2005" y="3597"/>
                  </a:lnTo>
                  <a:lnTo>
                    <a:pt x="2014" y="3599"/>
                  </a:lnTo>
                  <a:lnTo>
                    <a:pt x="2022" y="3601"/>
                  </a:lnTo>
                  <a:lnTo>
                    <a:pt x="2031" y="3603"/>
                  </a:lnTo>
                  <a:lnTo>
                    <a:pt x="2039" y="3605"/>
                  </a:lnTo>
                  <a:lnTo>
                    <a:pt x="2048" y="3608"/>
                  </a:lnTo>
                  <a:lnTo>
                    <a:pt x="2058" y="3611"/>
                  </a:lnTo>
                  <a:lnTo>
                    <a:pt x="2065" y="3613"/>
                  </a:lnTo>
                  <a:lnTo>
                    <a:pt x="2075" y="3616"/>
                  </a:lnTo>
                  <a:lnTo>
                    <a:pt x="2084" y="3619"/>
                  </a:lnTo>
                  <a:lnTo>
                    <a:pt x="2092" y="3623"/>
                  </a:lnTo>
                  <a:lnTo>
                    <a:pt x="2101" y="3625"/>
                  </a:lnTo>
                  <a:lnTo>
                    <a:pt x="2110" y="3628"/>
                  </a:lnTo>
                  <a:lnTo>
                    <a:pt x="2118" y="3631"/>
                  </a:lnTo>
                  <a:lnTo>
                    <a:pt x="2127" y="3634"/>
                  </a:lnTo>
                  <a:lnTo>
                    <a:pt x="2135" y="3638"/>
                  </a:lnTo>
                  <a:lnTo>
                    <a:pt x="2144" y="3640"/>
                  </a:lnTo>
                  <a:lnTo>
                    <a:pt x="2154" y="3643"/>
                  </a:lnTo>
                  <a:lnTo>
                    <a:pt x="2162" y="3645"/>
                  </a:lnTo>
                  <a:lnTo>
                    <a:pt x="2171" y="3647"/>
                  </a:lnTo>
                  <a:lnTo>
                    <a:pt x="2180" y="3649"/>
                  </a:lnTo>
                  <a:lnTo>
                    <a:pt x="2188" y="3651"/>
                  </a:lnTo>
                  <a:lnTo>
                    <a:pt x="2197" y="3653"/>
                  </a:lnTo>
                  <a:lnTo>
                    <a:pt x="2206" y="3654"/>
                  </a:lnTo>
                  <a:lnTo>
                    <a:pt x="2214" y="3655"/>
                  </a:lnTo>
                  <a:lnTo>
                    <a:pt x="2224" y="3655"/>
                  </a:lnTo>
                  <a:lnTo>
                    <a:pt x="2233" y="3655"/>
                  </a:lnTo>
                  <a:lnTo>
                    <a:pt x="2241" y="3654"/>
                  </a:lnTo>
                  <a:lnTo>
                    <a:pt x="2250" y="3651"/>
                  </a:lnTo>
                  <a:lnTo>
                    <a:pt x="2258" y="3649"/>
                  </a:lnTo>
                  <a:lnTo>
                    <a:pt x="2267" y="3646"/>
                  </a:lnTo>
                  <a:lnTo>
                    <a:pt x="2276" y="3642"/>
                  </a:lnTo>
                  <a:lnTo>
                    <a:pt x="2284" y="3638"/>
                  </a:lnTo>
                  <a:lnTo>
                    <a:pt x="2293" y="3632"/>
                  </a:lnTo>
                  <a:lnTo>
                    <a:pt x="2303" y="3626"/>
                  </a:lnTo>
                  <a:lnTo>
                    <a:pt x="2311" y="3618"/>
                  </a:lnTo>
                  <a:lnTo>
                    <a:pt x="2320" y="3610"/>
                  </a:lnTo>
                  <a:lnTo>
                    <a:pt x="2329" y="3600"/>
                  </a:lnTo>
                  <a:lnTo>
                    <a:pt x="2337" y="3589"/>
                  </a:lnTo>
                  <a:lnTo>
                    <a:pt x="2346" y="3578"/>
                  </a:lnTo>
                  <a:lnTo>
                    <a:pt x="2354" y="3564"/>
                  </a:lnTo>
                  <a:lnTo>
                    <a:pt x="2363" y="3550"/>
                  </a:lnTo>
                  <a:lnTo>
                    <a:pt x="2372" y="3534"/>
                  </a:lnTo>
                  <a:lnTo>
                    <a:pt x="2380" y="3517"/>
                  </a:lnTo>
                  <a:lnTo>
                    <a:pt x="2390" y="3499"/>
                  </a:lnTo>
                  <a:lnTo>
                    <a:pt x="2399" y="3478"/>
                  </a:lnTo>
                  <a:lnTo>
                    <a:pt x="2407" y="3457"/>
                  </a:lnTo>
                  <a:lnTo>
                    <a:pt x="2416" y="3434"/>
                  </a:lnTo>
                  <a:lnTo>
                    <a:pt x="2425" y="3410"/>
                  </a:lnTo>
                  <a:lnTo>
                    <a:pt x="2433" y="3384"/>
                  </a:lnTo>
                  <a:lnTo>
                    <a:pt x="2442" y="3356"/>
                  </a:lnTo>
                  <a:lnTo>
                    <a:pt x="2452" y="3326"/>
                  </a:lnTo>
                  <a:lnTo>
                    <a:pt x="2459" y="3296"/>
                  </a:lnTo>
                  <a:lnTo>
                    <a:pt x="2469" y="3263"/>
                  </a:lnTo>
                  <a:lnTo>
                    <a:pt x="2477" y="3229"/>
                  </a:lnTo>
                  <a:lnTo>
                    <a:pt x="2486" y="3194"/>
                  </a:lnTo>
                  <a:lnTo>
                    <a:pt x="2495" y="3156"/>
                  </a:lnTo>
                  <a:lnTo>
                    <a:pt x="2503" y="3117"/>
                  </a:lnTo>
                  <a:lnTo>
                    <a:pt x="2512" y="3076"/>
                  </a:lnTo>
                  <a:lnTo>
                    <a:pt x="2521" y="3035"/>
                  </a:lnTo>
                  <a:lnTo>
                    <a:pt x="2529" y="2991"/>
                  </a:lnTo>
                  <a:lnTo>
                    <a:pt x="2539" y="2945"/>
                  </a:lnTo>
                  <a:lnTo>
                    <a:pt x="2548" y="2898"/>
                  </a:lnTo>
                  <a:lnTo>
                    <a:pt x="2556" y="2850"/>
                  </a:lnTo>
                  <a:lnTo>
                    <a:pt x="2565" y="2799"/>
                  </a:lnTo>
                  <a:lnTo>
                    <a:pt x="2573" y="2748"/>
                  </a:lnTo>
                  <a:lnTo>
                    <a:pt x="2582" y="2695"/>
                  </a:lnTo>
                  <a:lnTo>
                    <a:pt x="2591" y="2640"/>
                  </a:lnTo>
                  <a:lnTo>
                    <a:pt x="2599" y="2584"/>
                  </a:lnTo>
                  <a:lnTo>
                    <a:pt x="2608" y="2527"/>
                  </a:lnTo>
                  <a:lnTo>
                    <a:pt x="2618" y="2469"/>
                  </a:lnTo>
                  <a:lnTo>
                    <a:pt x="2625" y="2409"/>
                  </a:lnTo>
                  <a:lnTo>
                    <a:pt x="2635" y="2349"/>
                  </a:lnTo>
                  <a:lnTo>
                    <a:pt x="2644" y="2287"/>
                  </a:lnTo>
                  <a:lnTo>
                    <a:pt x="2652" y="2224"/>
                  </a:lnTo>
                  <a:lnTo>
                    <a:pt x="2661" y="2161"/>
                  </a:lnTo>
                  <a:lnTo>
                    <a:pt x="2670" y="2097"/>
                  </a:lnTo>
                  <a:lnTo>
                    <a:pt x="2678" y="2032"/>
                  </a:lnTo>
                  <a:lnTo>
                    <a:pt x="2687" y="1966"/>
                  </a:lnTo>
                  <a:lnTo>
                    <a:pt x="2695" y="1900"/>
                  </a:lnTo>
                  <a:lnTo>
                    <a:pt x="2705" y="1834"/>
                  </a:lnTo>
                  <a:lnTo>
                    <a:pt x="2714" y="1767"/>
                  </a:lnTo>
                  <a:lnTo>
                    <a:pt x="2722" y="1699"/>
                  </a:lnTo>
                  <a:lnTo>
                    <a:pt x="2731" y="1632"/>
                  </a:lnTo>
                  <a:lnTo>
                    <a:pt x="2740" y="1564"/>
                  </a:lnTo>
                  <a:lnTo>
                    <a:pt x="2748" y="1498"/>
                  </a:lnTo>
                  <a:lnTo>
                    <a:pt x="2757" y="1431"/>
                  </a:lnTo>
                  <a:lnTo>
                    <a:pt x="2766" y="1363"/>
                  </a:lnTo>
                  <a:lnTo>
                    <a:pt x="2774" y="1297"/>
                  </a:lnTo>
                  <a:lnTo>
                    <a:pt x="2784" y="1232"/>
                  </a:lnTo>
                  <a:lnTo>
                    <a:pt x="2792" y="1167"/>
                  </a:lnTo>
                  <a:lnTo>
                    <a:pt x="2801" y="1103"/>
                  </a:lnTo>
                  <a:lnTo>
                    <a:pt x="2810" y="1038"/>
                  </a:lnTo>
                  <a:lnTo>
                    <a:pt x="2818" y="975"/>
                  </a:lnTo>
                  <a:lnTo>
                    <a:pt x="2827" y="914"/>
                  </a:lnTo>
                  <a:lnTo>
                    <a:pt x="2836" y="853"/>
                  </a:lnTo>
                  <a:lnTo>
                    <a:pt x="2844" y="795"/>
                  </a:lnTo>
                  <a:lnTo>
                    <a:pt x="2853" y="737"/>
                  </a:lnTo>
                  <a:lnTo>
                    <a:pt x="2863" y="680"/>
                  </a:lnTo>
                  <a:lnTo>
                    <a:pt x="2871" y="626"/>
                  </a:lnTo>
                  <a:lnTo>
                    <a:pt x="2880" y="573"/>
                  </a:lnTo>
                  <a:lnTo>
                    <a:pt x="2889" y="522"/>
                  </a:lnTo>
                  <a:lnTo>
                    <a:pt x="2897" y="473"/>
                  </a:lnTo>
                  <a:lnTo>
                    <a:pt x="2906" y="426"/>
                  </a:lnTo>
                  <a:lnTo>
                    <a:pt x="2914" y="381"/>
                  </a:lnTo>
                  <a:lnTo>
                    <a:pt x="2923" y="338"/>
                  </a:lnTo>
                  <a:lnTo>
                    <a:pt x="2933" y="297"/>
                  </a:lnTo>
                  <a:lnTo>
                    <a:pt x="2940" y="259"/>
                  </a:lnTo>
                  <a:lnTo>
                    <a:pt x="2950" y="223"/>
                  </a:lnTo>
                  <a:lnTo>
                    <a:pt x="2959" y="189"/>
                  </a:lnTo>
                  <a:lnTo>
                    <a:pt x="2967" y="158"/>
                  </a:lnTo>
                  <a:lnTo>
                    <a:pt x="2976" y="131"/>
                  </a:lnTo>
                  <a:lnTo>
                    <a:pt x="2985" y="105"/>
                  </a:lnTo>
                  <a:lnTo>
                    <a:pt x="2993" y="81"/>
                  </a:lnTo>
                  <a:lnTo>
                    <a:pt x="3002" y="61"/>
                  </a:lnTo>
                  <a:lnTo>
                    <a:pt x="3010" y="44"/>
                  </a:lnTo>
                  <a:lnTo>
                    <a:pt x="3020" y="30"/>
                  </a:lnTo>
                  <a:lnTo>
                    <a:pt x="3029" y="18"/>
                  </a:lnTo>
                  <a:lnTo>
                    <a:pt x="3037" y="10"/>
                  </a:lnTo>
                  <a:lnTo>
                    <a:pt x="3046" y="3"/>
                  </a:lnTo>
                  <a:lnTo>
                    <a:pt x="3055" y="0"/>
                  </a:lnTo>
                  <a:lnTo>
                    <a:pt x="3063" y="0"/>
                  </a:lnTo>
                  <a:lnTo>
                    <a:pt x="3072" y="3"/>
                  </a:lnTo>
                  <a:lnTo>
                    <a:pt x="3081" y="10"/>
                  </a:lnTo>
                  <a:lnTo>
                    <a:pt x="3089" y="18"/>
                  </a:lnTo>
                  <a:lnTo>
                    <a:pt x="3099" y="30"/>
                  </a:lnTo>
                  <a:lnTo>
                    <a:pt x="3108" y="44"/>
                  </a:lnTo>
                  <a:lnTo>
                    <a:pt x="3116" y="61"/>
                  </a:lnTo>
                  <a:lnTo>
                    <a:pt x="3125" y="81"/>
                  </a:lnTo>
                  <a:lnTo>
                    <a:pt x="3133" y="105"/>
                  </a:lnTo>
                  <a:lnTo>
                    <a:pt x="3142" y="131"/>
                  </a:lnTo>
                  <a:lnTo>
                    <a:pt x="3151" y="158"/>
                  </a:lnTo>
                  <a:lnTo>
                    <a:pt x="3159" y="189"/>
                  </a:lnTo>
                  <a:lnTo>
                    <a:pt x="3168" y="223"/>
                  </a:lnTo>
                  <a:lnTo>
                    <a:pt x="3178" y="259"/>
                  </a:lnTo>
                  <a:lnTo>
                    <a:pt x="3186" y="297"/>
                  </a:lnTo>
                  <a:lnTo>
                    <a:pt x="3195" y="338"/>
                  </a:lnTo>
                  <a:lnTo>
                    <a:pt x="3204" y="381"/>
                  </a:lnTo>
                  <a:lnTo>
                    <a:pt x="3212" y="426"/>
                  </a:lnTo>
                  <a:lnTo>
                    <a:pt x="3221" y="473"/>
                  </a:lnTo>
                  <a:lnTo>
                    <a:pt x="3229" y="522"/>
                  </a:lnTo>
                  <a:lnTo>
                    <a:pt x="3238" y="573"/>
                  </a:lnTo>
                  <a:lnTo>
                    <a:pt x="3247" y="626"/>
                  </a:lnTo>
                  <a:lnTo>
                    <a:pt x="3255" y="680"/>
                  </a:lnTo>
                  <a:lnTo>
                    <a:pt x="3265" y="737"/>
                  </a:lnTo>
                  <a:lnTo>
                    <a:pt x="3274" y="795"/>
                  </a:lnTo>
                  <a:lnTo>
                    <a:pt x="3282" y="853"/>
                  </a:lnTo>
                  <a:lnTo>
                    <a:pt x="3291" y="914"/>
                  </a:lnTo>
                  <a:lnTo>
                    <a:pt x="3300" y="975"/>
                  </a:lnTo>
                  <a:lnTo>
                    <a:pt x="3308" y="1038"/>
                  </a:lnTo>
                  <a:lnTo>
                    <a:pt x="3317" y="1103"/>
                  </a:lnTo>
                  <a:lnTo>
                    <a:pt x="3327" y="1167"/>
                  </a:lnTo>
                  <a:lnTo>
                    <a:pt x="3334" y="1232"/>
                  </a:lnTo>
                  <a:lnTo>
                    <a:pt x="3344" y="1297"/>
                  </a:lnTo>
                  <a:lnTo>
                    <a:pt x="3352" y="1363"/>
                  </a:lnTo>
                  <a:lnTo>
                    <a:pt x="3361" y="1431"/>
                  </a:lnTo>
                  <a:lnTo>
                    <a:pt x="3370" y="1498"/>
                  </a:lnTo>
                  <a:lnTo>
                    <a:pt x="3378" y="1564"/>
                  </a:lnTo>
                  <a:lnTo>
                    <a:pt x="3387" y="1632"/>
                  </a:lnTo>
                  <a:lnTo>
                    <a:pt x="3396" y="1699"/>
                  </a:lnTo>
                  <a:lnTo>
                    <a:pt x="3404" y="1767"/>
                  </a:lnTo>
                  <a:lnTo>
                    <a:pt x="3414" y="1834"/>
                  </a:lnTo>
                  <a:lnTo>
                    <a:pt x="3423" y="1900"/>
                  </a:lnTo>
                  <a:lnTo>
                    <a:pt x="3431" y="1966"/>
                  </a:lnTo>
                  <a:lnTo>
                    <a:pt x="3440" y="2032"/>
                  </a:lnTo>
                  <a:lnTo>
                    <a:pt x="3448" y="2097"/>
                  </a:lnTo>
                  <a:lnTo>
                    <a:pt x="3457" y="2161"/>
                  </a:lnTo>
                  <a:lnTo>
                    <a:pt x="3466" y="2224"/>
                  </a:lnTo>
                  <a:lnTo>
                    <a:pt x="3474" y="2287"/>
                  </a:lnTo>
                  <a:lnTo>
                    <a:pt x="3483" y="2349"/>
                  </a:lnTo>
                  <a:lnTo>
                    <a:pt x="3493" y="2409"/>
                  </a:lnTo>
                  <a:lnTo>
                    <a:pt x="3500" y="2469"/>
                  </a:lnTo>
                  <a:lnTo>
                    <a:pt x="3510" y="2527"/>
                  </a:lnTo>
                  <a:lnTo>
                    <a:pt x="3519" y="2584"/>
                  </a:lnTo>
                  <a:lnTo>
                    <a:pt x="3527" y="2640"/>
                  </a:lnTo>
                  <a:lnTo>
                    <a:pt x="3536" y="2695"/>
                  </a:lnTo>
                  <a:lnTo>
                    <a:pt x="3545" y="2748"/>
                  </a:lnTo>
                  <a:lnTo>
                    <a:pt x="3553" y="2799"/>
                  </a:lnTo>
                  <a:lnTo>
                    <a:pt x="3562" y="2850"/>
                  </a:lnTo>
                  <a:lnTo>
                    <a:pt x="3570" y="2898"/>
                  </a:lnTo>
                  <a:lnTo>
                    <a:pt x="3580" y="2945"/>
                  </a:lnTo>
                  <a:lnTo>
                    <a:pt x="3589" y="2991"/>
                  </a:lnTo>
                  <a:lnTo>
                    <a:pt x="3597" y="3035"/>
                  </a:lnTo>
                  <a:lnTo>
                    <a:pt x="3606" y="3076"/>
                  </a:lnTo>
                  <a:lnTo>
                    <a:pt x="3615" y="3117"/>
                  </a:lnTo>
                  <a:lnTo>
                    <a:pt x="3623" y="3156"/>
                  </a:lnTo>
                  <a:lnTo>
                    <a:pt x="3632" y="3194"/>
                  </a:lnTo>
                  <a:lnTo>
                    <a:pt x="3642" y="3229"/>
                  </a:lnTo>
                  <a:lnTo>
                    <a:pt x="3649" y="3263"/>
                  </a:lnTo>
                  <a:lnTo>
                    <a:pt x="3659" y="3296"/>
                  </a:lnTo>
                  <a:lnTo>
                    <a:pt x="3667" y="3326"/>
                  </a:lnTo>
                  <a:lnTo>
                    <a:pt x="3676" y="3356"/>
                  </a:lnTo>
                  <a:lnTo>
                    <a:pt x="3685" y="3384"/>
                  </a:lnTo>
                  <a:lnTo>
                    <a:pt x="3693" y="3410"/>
                  </a:lnTo>
                  <a:lnTo>
                    <a:pt x="3702" y="3434"/>
                  </a:lnTo>
                  <a:lnTo>
                    <a:pt x="3711" y="3457"/>
                  </a:lnTo>
                  <a:lnTo>
                    <a:pt x="3719" y="3478"/>
                  </a:lnTo>
                  <a:lnTo>
                    <a:pt x="3728" y="3499"/>
                  </a:lnTo>
                  <a:lnTo>
                    <a:pt x="3738" y="3517"/>
                  </a:lnTo>
                  <a:lnTo>
                    <a:pt x="3746" y="3534"/>
                  </a:lnTo>
                  <a:lnTo>
                    <a:pt x="3755" y="3550"/>
                  </a:lnTo>
                  <a:lnTo>
                    <a:pt x="3764" y="3564"/>
                  </a:lnTo>
                  <a:lnTo>
                    <a:pt x="3772" y="3578"/>
                  </a:lnTo>
                  <a:lnTo>
                    <a:pt x="3781" y="3589"/>
                  </a:lnTo>
                  <a:lnTo>
                    <a:pt x="3789" y="3600"/>
                  </a:lnTo>
                  <a:lnTo>
                    <a:pt x="3798" y="3610"/>
                  </a:lnTo>
                  <a:lnTo>
                    <a:pt x="3808" y="3618"/>
                  </a:lnTo>
                  <a:lnTo>
                    <a:pt x="3815" y="3626"/>
                  </a:lnTo>
                  <a:lnTo>
                    <a:pt x="3825" y="3632"/>
                  </a:lnTo>
                  <a:lnTo>
                    <a:pt x="3834" y="3638"/>
                  </a:lnTo>
                  <a:lnTo>
                    <a:pt x="3842" y="3642"/>
                  </a:lnTo>
                  <a:lnTo>
                    <a:pt x="3851" y="3646"/>
                  </a:lnTo>
                  <a:lnTo>
                    <a:pt x="3860" y="3649"/>
                  </a:lnTo>
                  <a:lnTo>
                    <a:pt x="3868" y="3651"/>
                  </a:lnTo>
                  <a:lnTo>
                    <a:pt x="3877" y="3654"/>
                  </a:lnTo>
                  <a:lnTo>
                    <a:pt x="3885" y="3655"/>
                  </a:lnTo>
                  <a:lnTo>
                    <a:pt x="3895" y="3655"/>
                  </a:lnTo>
                  <a:lnTo>
                    <a:pt x="3904" y="3655"/>
                  </a:lnTo>
                  <a:lnTo>
                    <a:pt x="3912" y="3654"/>
                  </a:lnTo>
                  <a:lnTo>
                    <a:pt x="3921" y="3653"/>
                  </a:lnTo>
                  <a:lnTo>
                    <a:pt x="3930" y="3651"/>
                  </a:lnTo>
                  <a:lnTo>
                    <a:pt x="3938" y="3649"/>
                  </a:lnTo>
                  <a:lnTo>
                    <a:pt x="3947" y="3647"/>
                  </a:lnTo>
                  <a:lnTo>
                    <a:pt x="3956" y="3645"/>
                  </a:lnTo>
                  <a:lnTo>
                    <a:pt x="3964" y="3643"/>
                  </a:lnTo>
                  <a:lnTo>
                    <a:pt x="3974" y="3640"/>
                  </a:lnTo>
                  <a:lnTo>
                    <a:pt x="3983" y="3638"/>
                  </a:lnTo>
                  <a:lnTo>
                    <a:pt x="3991" y="3634"/>
                  </a:lnTo>
                  <a:lnTo>
                    <a:pt x="4000" y="3631"/>
                  </a:lnTo>
                  <a:lnTo>
                    <a:pt x="4008" y="3628"/>
                  </a:lnTo>
                  <a:lnTo>
                    <a:pt x="4017" y="3625"/>
                  </a:lnTo>
                  <a:lnTo>
                    <a:pt x="4026" y="3623"/>
                  </a:lnTo>
                  <a:lnTo>
                    <a:pt x="4034" y="3619"/>
                  </a:lnTo>
                  <a:lnTo>
                    <a:pt x="4043" y="3616"/>
                  </a:lnTo>
                  <a:lnTo>
                    <a:pt x="4053" y="3613"/>
                  </a:lnTo>
                  <a:lnTo>
                    <a:pt x="4061" y="3611"/>
                  </a:lnTo>
                  <a:lnTo>
                    <a:pt x="4070" y="3608"/>
                  </a:lnTo>
                  <a:lnTo>
                    <a:pt x="4079" y="3605"/>
                  </a:lnTo>
                  <a:lnTo>
                    <a:pt x="4087" y="3603"/>
                  </a:lnTo>
                  <a:lnTo>
                    <a:pt x="4096" y="3601"/>
                  </a:lnTo>
                  <a:lnTo>
                    <a:pt x="4104" y="3599"/>
                  </a:lnTo>
                  <a:lnTo>
                    <a:pt x="4113" y="3597"/>
                  </a:lnTo>
                  <a:lnTo>
                    <a:pt x="4122" y="3596"/>
                  </a:lnTo>
                  <a:lnTo>
                    <a:pt x="4130" y="3595"/>
                  </a:lnTo>
                  <a:lnTo>
                    <a:pt x="4140" y="3594"/>
                  </a:lnTo>
                  <a:lnTo>
                    <a:pt x="4149" y="3593"/>
                  </a:lnTo>
                  <a:lnTo>
                    <a:pt x="4157" y="3592"/>
                  </a:lnTo>
                  <a:lnTo>
                    <a:pt x="4166" y="3592"/>
                  </a:lnTo>
                  <a:lnTo>
                    <a:pt x="4175" y="3591"/>
                  </a:lnTo>
                  <a:lnTo>
                    <a:pt x="4183" y="3591"/>
                  </a:lnTo>
                  <a:lnTo>
                    <a:pt x="4192" y="3591"/>
                  </a:lnTo>
                  <a:lnTo>
                    <a:pt x="4202" y="3592"/>
                  </a:lnTo>
                  <a:lnTo>
                    <a:pt x="4209" y="3592"/>
                  </a:lnTo>
                  <a:lnTo>
                    <a:pt x="4219" y="3593"/>
                  </a:lnTo>
                  <a:lnTo>
                    <a:pt x="4227" y="3594"/>
                  </a:lnTo>
                  <a:lnTo>
                    <a:pt x="4236" y="3595"/>
                  </a:lnTo>
                  <a:lnTo>
                    <a:pt x="4245" y="3596"/>
                  </a:lnTo>
                  <a:lnTo>
                    <a:pt x="4253" y="3597"/>
                  </a:lnTo>
                  <a:lnTo>
                    <a:pt x="4262" y="3598"/>
                  </a:lnTo>
                  <a:lnTo>
                    <a:pt x="4271" y="3600"/>
                  </a:lnTo>
                  <a:lnTo>
                    <a:pt x="4279" y="3601"/>
                  </a:lnTo>
                  <a:lnTo>
                    <a:pt x="4289" y="3603"/>
                  </a:lnTo>
                  <a:lnTo>
                    <a:pt x="4298" y="3605"/>
                  </a:lnTo>
                  <a:lnTo>
                    <a:pt x="4306" y="3608"/>
                  </a:lnTo>
                  <a:lnTo>
                    <a:pt x="4315" y="3610"/>
                  </a:lnTo>
                  <a:lnTo>
                    <a:pt x="4323" y="3612"/>
                  </a:lnTo>
                  <a:lnTo>
                    <a:pt x="4332" y="3614"/>
                  </a:lnTo>
                  <a:lnTo>
                    <a:pt x="4341" y="3616"/>
                  </a:lnTo>
                  <a:lnTo>
                    <a:pt x="4349" y="3618"/>
                  </a:lnTo>
                  <a:lnTo>
                    <a:pt x="4358" y="3620"/>
                  </a:lnTo>
                  <a:lnTo>
                    <a:pt x="4368" y="3623"/>
                  </a:lnTo>
                  <a:lnTo>
                    <a:pt x="4376" y="3625"/>
                  </a:lnTo>
                  <a:lnTo>
                    <a:pt x="4385" y="3627"/>
                  </a:lnTo>
                  <a:lnTo>
                    <a:pt x="4394" y="3629"/>
                  </a:lnTo>
                  <a:lnTo>
                    <a:pt x="4402" y="3631"/>
                  </a:lnTo>
                  <a:lnTo>
                    <a:pt x="4411" y="3633"/>
                  </a:lnTo>
                  <a:lnTo>
                    <a:pt x="4420" y="3635"/>
                  </a:lnTo>
                  <a:lnTo>
                    <a:pt x="4428" y="3636"/>
                  </a:lnTo>
                  <a:lnTo>
                    <a:pt x="4437" y="3639"/>
                  </a:lnTo>
                  <a:lnTo>
                    <a:pt x="4445" y="3641"/>
                  </a:lnTo>
                  <a:lnTo>
                    <a:pt x="4455" y="3642"/>
                  </a:lnTo>
                  <a:lnTo>
                    <a:pt x="4464" y="3644"/>
                  </a:lnTo>
                  <a:lnTo>
                    <a:pt x="4472" y="3645"/>
                  </a:lnTo>
                  <a:lnTo>
                    <a:pt x="4481" y="3646"/>
                  </a:lnTo>
                  <a:lnTo>
                    <a:pt x="4490" y="3648"/>
                  </a:lnTo>
                  <a:lnTo>
                    <a:pt x="4498" y="3649"/>
                  </a:lnTo>
                  <a:lnTo>
                    <a:pt x="4507" y="3650"/>
                  </a:lnTo>
                  <a:lnTo>
                    <a:pt x="4517" y="3650"/>
                  </a:lnTo>
                  <a:lnTo>
                    <a:pt x="4524" y="3651"/>
                  </a:lnTo>
                  <a:lnTo>
                    <a:pt x="4534" y="3653"/>
                  </a:lnTo>
                  <a:lnTo>
                    <a:pt x="4542" y="3653"/>
                  </a:lnTo>
                  <a:lnTo>
                    <a:pt x="4551" y="3654"/>
                  </a:lnTo>
                  <a:lnTo>
                    <a:pt x="4560" y="3654"/>
                  </a:lnTo>
                  <a:lnTo>
                    <a:pt x="4568" y="3655"/>
                  </a:lnTo>
                  <a:lnTo>
                    <a:pt x="4577" y="3655"/>
                  </a:lnTo>
                  <a:lnTo>
                    <a:pt x="4586" y="3655"/>
                  </a:lnTo>
                  <a:lnTo>
                    <a:pt x="4594" y="3655"/>
                  </a:lnTo>
                  <a:lnTo>
                    <a:pt x="4603" y="3655"/>
                  </a:lnTo>
                  <a:lnTo>
                    <a:pt x="4613" y="3655"/>
                  </a:lnTo>
                  <a:lnTo>
                    <a:pt x="4621" y="3655"/>
                  </a:lnTo>
                  <a:lnTo>
                    <a:pt x="4630" y="3654"/>
                  </a:lnTo>
                  <a:lnTo>
                    <a:pt x="4639" y="3654"/>
                  </a:lnTo>
                  <a:lnTo>
                    <a:pt x="4647" y="3654"/>
                  </a:lnTo>
                  <a:lnTo>
                    <a:pt x="4656" y="3653"/>
                  </a:lnTo>
                  <a:lnTo>
                    <a:pt x="4664" y="3653"/>
                  </a:lnTo>
                  <a:lnTo>
                    <a:pt x="4673" y="3651"/>
                  </a:lnTo>
                  <a:lnTo>
                    <a:pt x="4683" y="3651"/>
                  </a:lnTo>
                  <a:lnTo>
                    <a:pt x="4690" y="3650"/>
                  </a:lnTo>
                  <a:lnTo>
                    <a:pt x="4700" y="3650"/>
                  </a:lnTo>
                  <a:lnTo>
                    <a:pt x="4709" y="3649"/>
                  </a:lnTo>
                  <a:lnTo>
                    <a:pt x="4717" y="3648"/>
                  </a:lnTo>
                  <a:lnTo>
                    <a:pt x="4726" y="3648"/>
                  </a:lnTo>
                  <a:lnTo>
                    <a:pt x="4735" y="3647"/>
                  </a:lnTo>
                  <a:lnTo>
                    <a:pt x="4743" y="3646"/>
                  </a:lnTo>
                  <a:lnTo>
                    <a:pt x="4752" y="3646"/>
                  </a:lnTo>
                  <a:lnTo>
                    <a:pt x="4760" y="3645"/>
                  </a:lnTo>
                  <a:lnTo>
                    <a:pt x="4770" y="3645"/>
                  </a:lnTo>
                  <a:lnTo>
                    <a:pt x="4779" y="3644"/>
                  </a:lnTo>
                  <a:lnTo>
                    <a:pt x="4787" y="3643"/>
                  </a:lnTo>
                  <a:lnTo>
                    <a:pt x="4796" y="3643"/>
                  </a:lnTo>
                  <a:lnTo>
                    <a:pt x="4805" y="3642"/>
                  </a:lnTo>
                  <a:lnTo>
                    <a:pt x="4813" y="3642"/>
                  </a:lnTo>
                  <a:lnTo>
                    <a:pt x="4822" y="3642"/>
                  </a:lnTo>
                  <a:lnTo>
                    <a:pt x="4831" y="3641"/>
                  </a:lnTo>
                  <a:lnTo>
                    <a:pt x="4839" y="3641"/>
                  </a:lnTo>
                  <a:lnTo>
                    <a:pt x="4849" y="3641"/>
                  </a:lnTo>
                  <a:lnTo>
                    <a:pt x="4858" y="3640"/>
                  </a:lnTo>
                  <a:lnTo>
                    <a:pt x="4866" y="3640"/>
                  </a:lnTo>
                  <a:lnTo>
                    <a:pt x="4875" y="3640"/>
                  </a:lnTo>
                  <a:lnTo>
                    <a:pt x="4883" y="3640"/>
                  </a:lnTo>
                  <a:lnTo>
                    <a:pt x="4892" y="3640"/>
                  </a:lnTo>
                  <a:lnTo>
                    <a:pt x="4901" y="3640"/>
                  </a:lnTo>
                  <a:lnTo>
                    <a:pt x="4909" y="3640"/>
                  </a:lnTo>
                  <a:lnTo>
                    <a:pt x="4918" y="3640"/>
                  </a:lnTo>
                  <a:lnTo>
                    <a:pt x="4928" y="3640"/>
                  </a:lnTo>
                  <a:lnTo>
                    <a:pt x="4936" y="3640"/>
                  </a:lnTo>
                  <a:lnTo>
                    <a:pt x="4945" y="3640"/>
                  </a:lnTo>
                  <a:lnTo>
                    <a:pt x="4954" y="3641"/>
                  </a:lnTo>
                  <a:lnTo>
                    <a:pt x="4962" y="3641"/>
                  </a:lnTo>
                  <a:lnTo>
                    <a:pt x="4971" y="3641"/>
                  </a:lnTo>
                  <a:lnTo>
                    <a:pt x="4979" y="3642"/>
                  </a:lnTo>
                  <a:lnTo>
                    <a:pt x="4988" y="3642"/>
                  </a:lnTo>
                  <a:lnTo>
                    <a:pt x="4998" y="3642"/>
                  </a:lnTo>
                  <a:lnTo>
                    <a:pt x="5005" y="3643"/>
                  </a:lnTo>
                  <a:lnTo>
                    <a:pt x="5015" y="3643"/>
                  </a:lnTo>
                  <a:lnTo>
                    <a:pt x="5024" y="3644"/>
                  </a:lnTo>
                  <a:lnTo>
                    <a:pt x="5032" y="3644"/>
                  </a:lnTo>
                  <a:lnTo>
                    <a:pt x="5041" y="3645"/>
                  </a:lnTo>
                  <a:lnTo>
                    <a:pt x="5050" y="3645"/>
                  </a:lnTo>
                  <a:lnTo>
                    <a:pt x="5058" y="3646"/>
                  </a:lnTo>
                  <a:lnTo>
                    <a:pt x="5067" y="3646"/>
                  </a:lnTo>
                  <a:lnTo>
                    <a:pt x="5077" y="3647"/>
                  </a:lnTo>
                  <a:lnTo>
                    <a:pt x="5084" y="3647"/>
                  </a:lnTo>
                  <a:lnTo>
                    <a:pt x="5094" y="3648"/>
                  </a:lnTo>
                  <a:lnTo>
                    <a:pt x="5102" y="3648"/>
                  </a:lnTo>
                  <a:lnTo>
                    <a:pt x="5111" y="3649"/>
                  </a:lnTo>
                  <a:lnTo>
                    <a:pt x="5120" y="3649"/>
                  </a:lnTo>
                  <a:lnTo>
                    <a:pt x="5128" y="3650"/>
                  </a:lnTo>
                  <a:lnTo>
                    <a:pt x="5137" y="3650"/>
                  </a:lnTo>
                  <a:lnTo>
                    <a:pt x="5146" y="3650"/>
                  </a:lnTo>
                  <a:lnTo>
                    <a:pt x="5154" y="3651"/>
                  </a:lnTo>
                  <a:lnTo>
                    <a:pt x="5164" y="3651"/>
                  </a:lnTo>
                  <a:lnTo>
                    <a:pt x="5173" y="3653"/>
                  </a:lnTo>
                  <a:lnTo>
                    <a:pt x="5181" y="3653"/>
                  </a:lnTo>
                  <a:lnTo>
                    <a:pt x="5190" y="3653"/>
                  </a:lnTo>
                  <a:lnTo>
                    <a:pt x="5198" y="3654"/>
                  </a:lnTo>
                  <a:lnTo>
                    <a:pt x="5207" y="3654"/>
                  </a:lnTo>
                  <a:lnTo>
                    <a:pt x="5216" y="3654"/>
                  </a:lnTo>
                  <a:lnTo>
                    <a:pt x="5224" y="3654"/>
                  </a:lnTo>
                  <a:lnTo>
                    <a:pt x="5233" y="3655"/>
                  </a:lnTo>
                  <a:lnTo>
                    <a:pt x="5243" y="3655"/>
                  </a:lnTo>
                  <a:lnTo>
                    <a:pt x="5251" y="3655"/>
                  </a:lnTo>
                  <a:lnTo>
                    <a:pt x="5260" y="3655"/>
                  </a:lnTo>
                  <a:lnTo>
                    <a:pt x="5269" y="3655"/>
                  </a:lnTo>
                  <a:lnTo>
                    <a:pt x="5277" y="3655"/>
                  </a:lnTo>
                  <a:lnTo>
                    <a:pt x="5286" y="3655"/>
                  </a:lnTo>
                  <a:lnTo>
                    <a:pt x="5295" y="3655"/>
                  </a:lnTo>
                  <a:lnTo>
                    <a:pt x="5303" y="3655"/>
                  </a:lnTo>
                  <a:lnTo>
                    <a:pt x="5312" y="3655"/>
                  </a:lnTo>
                  <a:lnTo>
                    <a:pt x="5320" y="3655"/>
                  </a:lnTo>
                  <a:lnTo>
                    <a:pt x="5330" y="3655"/>
                  </a:lnTo>
                  <a:lnTo>
                    <a:pt x="5339" y="3655"/>
                  </a:lnTo>
                  <a:lnTo>
                    <a:pt x="5347" y="3654"/>
                  </a:lnTo>
                  <a:lnTo>
                    <a:pt x="5356" y="3654"/>
                  </a:lnTo>
                  <a:lnTo>
                    <a:pt x="5365" y="3654"/>
                  </a:lnTo>
                  <a:lnTo>
                    <a:pt x="5373" y="3654"/>
                  </a:lnTo>
                  <a:lnTo>
                    <a:pt x="5382" y="3654"/>
                  </a:lnTo>
                  <a:lnTo>
                    <a:pt x="5392" y="3653"/>
                  </a:lnTo>
                  <a:lnTo>
                    <a:pt x="5399" y="3653"/>
                  </a:lnTo>
                  <a:lnTo>
                    <a:pt x="5409" y="3653"/>
                  </a:lnTo>
                  <a:lnTo>
                    <a:pt x="5417" y="3653"/>
                  </a:lnTo>
                  <a:lnTo>
                    <a:pt x="5426" y="3653"/>
                  </a:lnTo>
                  <a:lnTo>
                    <a:pt x="5435" y="3651"/>
                  </a:lnTo>
                  <a:lnTo>
                    <a:pt x="5443" y="3651"/>
                  </a:lnTo>
                  <a:lnTo>
                    <a:pt x="5452" y="3651"/>
                  </a:lnTo>
                  <a:lnTo>
                    <a:pt x="5461" y="3651"/>
                  </a:lnTo>
                  <a:lnTo>
                    <a:pt x="5469" y="3650"/>
                  </a:lnTo>
                  <a:lnTo>
                    <a:pt x="5479" y="3650"/>
                  </a:lnTo>
                  <a:lnTo>
                    <a:pt x="5488" y="3650"/>
                  </a:lnTo>
                  <a:lnTo>
                    <a:pt x="5496" y="3650"/>
                  </a:lnTo>
                  <a:lnTo>
                    <a:pt x="5505" y="3650"/>
                  </a:lnTo>
                  <a:lnTo>
                    <a:pt x="5514" y="3649"/>
                  </a:lnTo>
                  <a:lnTo>
                    <a:pt x="5522" y="3649"/>
                  </a:lnTo>
                  <a:lnTo>
                    <a:pt x="5531" y="3649"/>
                  </a:lnTo>
                  <a:lnTo>
                    <a:pt x="5539" y="3649"/>
                  </a:lnTo>
                  <a:lnTo>
                    <a:pt x="5548" y="3649"/>
                  </a:lnTo>
                  <a:lnTo>
                    <a:pt x="5558" y="3649"/>
                  </a:lnTo>
                  <a:lnTo>
                    <a:pt x="5565" y="3649"/>
                  </a:lnTo>
                  <a:lnTo>
                    <a:pt x="5575" y="3649"/>
                  </a:lnTo>
                  <a:lnTo>
                    <a:pt x="5584" y="3649"/>
                  </a:lnTo>
                  <a:lnTo>
                    <a:pt x="5592" y="3649"/>
                  </a:lnTo>
                  <a:lnTo>
                    <a:pt x="5601" y="3649"/>
                  </a:lnTo>
                  <a:lnTo>
                    <a:pt x="5610" y="3649"/>
                  </a:lnTo>
                  <a:lnTo>
                    <a:pt x="5618" y="3649"/>
                  </a:lnTo>
                  <a:lnTo>
                    <a:pt x="5627" y="3649"/>
                  </a:lnTo>
                  <a:lnTo>
                    <a:pt x="5635" y="3649"/>
                  </a:lnTo>
                  <a:lnTo>
                    <a:pt x="5645" y="3649"/>
                  </a:lnTo>
                  <a:lnTo>
                    <a:pt x="5654" y="3649"/>
                  </a:lnTo>
                  <a:lnTo>
                    <a:pt x="5662" y="3649"/>
                  </a:lnTo>
                  <a:lnTo>
                    <a:pt x="5671" y="3649"/>
                  </a:lnTo>
                  <a:lnTo>
                    <a:pt x="5680" y="3649"/>
                  </a:lnTo>
                  <a:lnTo>
                    <a:pt x="5688" y="3649"/>
                  </a:lnTo>
                  <a:lnTo>
                    <a:pt x="5697" y="3649"/>
                  </a:lnTo>
                  <a:lnTo>
                    <a:pt x="5706" y="3650"/>
                  </a:lnTo>
                  <a:lnTo>
                    <a:pt x="5714" y="3650"/>
                  </a:lnTo>
                  <a:lnTo>
                    <a:pt x="5724" y="3650"/>
                  </a:lnTo>
                  <a:lnTo>
                    <a:pt x="5733" y="3650"/>
                  </a:lnTo>
                  <a:lnTo>
                    <a:pt x="5741" y="3650"/>
                  </a:lnTo>
                  <a:lnTo>
                    <a:pt x="5750" y="3651"/>
                  </a:lnTo>
                  <a:lnTo>
                    <a:pt x="5758" y="3651"/>
                  </a:lnTo>
                  <a:lnTo>
                    <a:pt x="5767" y="3651"/>
                  </a:lnTo>
                  <a:lnTo>
                    <a:pt x="5776" y="3651"/>
                  </a:lnTo>
                  <a:lnTo>
                    <a:pt x="5784" y="3651"/>
                  </a:lnTo>
                  <a:lnTo>
                    <a:pt x="5793" y="3653"/>
                  </a:lnTo>
                  <a:lnTo>
                    <a:pt x="5803" y="3653"/>
                  </a:lnTo>
                  <a:lnTo>
                    <a:pt x="5811" y="3653"/>
                  </a:lnTo>
                  <a:lnTo>
                    <a:pt x="5820" y="3653"/>
                  </a:lnTo>
                  <a:lnTo>
                    <a:pt x="5829" y="3653"/>
                  </a:lnTo>
                  <a:lnTo>
                    <a:pt x="5837" y="3654"/>
                  </a:lnTo>
                  <a:lnTo>
                    <a:pt x="5846" y="3654"/>
                  </a:lnTo>
                  <a:lnTo>
                    <a:pt x="5854" y="3654"/>
                  </a:lnTo>
                  <a:lnTo>
                    <a:pt x="5863" y="3654"/>
                  </a:lnTo>
                  <a:lnTo>
                    <a:pt x="5873" y="3654"/>
                  </a:lnTo>
                  <a:lnTo>
                    <a:pt x="5880" y="3654"/>
                  </a:lnTo>
                  <a:lnTo>
                    <a:pt x="5890" y="3654"/>
                  </a:lnTo>
                  <a:lnTo>
                    <a:pt x="5899" y="3655"/>
                  </a:lnTo>
                  <a:lnTo>
                    <a:pt x="5907" y="3655"/>
                  </a:lnTo>
                  <a:lnTo>
                    <a:pt x="5916" y="3655"/>
                  </a:lnTo>
                  <a:lnTo>
                    <a:pt x="5925" y="3655"/>
                  </a:lnTo>
                  <a:lnTo>
                    <a:pt x="5933" y="3655"/>
                  </a:lnTo>
                  <a:lnTo>
                    <a:pt x="5942" y="3655"/>
                  </a:lnTo>
                  <a:lnTo>
                    <a:pt x="5952" y="3655"/>
                  </a:lnTo>
                  <a:lnTo>
                    <a:pt x="5960" y="3655"/>
                  </a:lnTo>
                  <a:lnTo>
                    <a:pt x="5969" y="3655"/>
                  </a:lnTo>
                  <a:lnTo>
                    <a:pt x="5977" y="3655"/>
                  </a:lnTo>
                  <a:lnTo>
                    <a:pt x="5986" y="3655"/>
                  </a:lnTo>
                  <a:lnTo>
                    <a:pt x="5995" y="3655"/>
                  </a:lnTo>
                  <a:lnTo>
                    <a:pt x="6003" y="3655"/>
                  </a:lnTo>
                  <a:lnTo>
                    <a:pt x="6012" y="3655"/>
                  </a:lnTo>
                  <a:lnTo>
                    <a:pt x="6021" y="3655"/>
                  </a:lnTo>
                  <a:lnTo>
                    <a:pt x="6029" y="3655"/>
                  </a:lnTo>
                  <a:lnTo>
                    <a:pt x="6039" y="3655"/>
                  </a:lnTo>
                  <a:lnTo>
                    <a:pt x="6048" y="3655"/>
                  </a:lnTo>
                  <a:lnTo>
                    <a:pt x="6056" y="3655"/>
                  </a:lnTo>
                  <a:lnTo>
                    <a:pt x="6065" y="3654"/>
                  </a:lnTo>
                  <a:lnTo>
                    <a:pt x="6073" y="3654"/>
                  </a:lnTo>
                  <a:lnTo>
                    <a:pt x="6082" y="3654"/>
                  </a:lnTo>
                  <a:lnTo>
                    <a:pt x="6091" y="3654"/>
                  </a:lnTo>
                  <a:lnTo>
                    <a:pt x="6099" y="3654"/>
                  </a:lnTo>
                  <a:lnTo>
                    <a:pt x="6108" y="3654"/>
                  </a:lnTo>
                  <a:lnTo>
                    <a:pt x="6118" y="3654"/>
                  </a:lnTo>
                </a:path>
              </a:pathLst>
            </a:custGeom>
            <a:noFill/>
            <a:ln w="57150">
              <a:solidFill>
                <a:srgbClr val="FFFF00"/>
              </a:solidFill>
              <a:round/>
              <a:headEnd/>
              <a:tailEnd/>
            </a:ln>
          </p:spPr>
          <p:txBody>
            <a:bodyPr/>
            <a:lstStyle/>
            <a:p>
              <a:endParaRPr lang="zh-CN" altLang="en-US"/>
            </a:p>
          </p:txBody>
        </p:sp>
      </p:grpSp>
      <p:sp>
        <p:nvSpPr>
          <p:cNvPr id="55" name="Text Box 109">
            <a:extLst>
              <a:ext uri="{FF2B5EF4-FFF2-40B4-BE49-F238E27FC236}">
                <a16:creationId xmlns:a16="http://schemas.microsoft.com/office/drawing/2014/main" id="{DC58D3D7-381F-4F08-8C65-C561D02FE21F}"/>
              </a:ext>
            </a:extLst>
          </p:cNvPr>
          <p:cNvSpPr txBox="1">
            <a:spLocks noChangeArrowheads="1"/>
          </p:cNvSpPr>
          <p:nvPr/>
        </p:nvSpPr>
        <p:spPr bwMode="auto">
          <a:xfrm>
            <a:off x="5340884" y="3515641"/>
            <a:ext cx="1184940" cy="707886"/>
          </a:xfrm>
          <a:prstGeom prst="rect">
            <a:avLst/>
          </a:prstGeom>
          <a:noFill/>
          <a:ln w="9525">
            <a:noFill/>
            <a:miter lim="800000"/>
            <a:headEnd/>
            <a:tailEnd/>
          </a:ln>
        </p:spPr>
        <p:txBody>
          <a:bodyPr wrap="none">
            <a:spAutoFit/>
          </a:bodyPr>
          <a:lstStyle/>
          <a:p>
            <a:r>
              <a:rPr lang="zh-CN" altLang="en-US" sz="2000" b="1" dirty="0">
                <a:solidFill>
                  <a:srgbClr val="000066"/>
                </a:solidFill>
                <a:ea typeface="黑体" pitchFamily="49" charset="-122"/>
              </a:rPr>
              <a:t>艾里斑</a:t>
            </a:r>
            <a:endParaRPr lang="en-US" altLang="zh-CN" sz="2000" b="1" dirty="0">
              <a:solidFill>
                <a:srgbClr val="000066"/>
              </a:solidFill>
              <a:ea typeface="黑体" pitchFamily="49" charset="-122"/>
            </a:endParaRPr>
          </a:p>
          <a:p>
            <a:r>
              <a:rPr lang="en-US" altLang="zh-CN" sz="2000" b="1" dirty="0">
                <a:solidFill>
                  <a:srgbClr val="000066"/>
                </a:solidFill>
                <a:ea typeface="黑体" pitchFamily="49" charset="-122"/>
              </a:rPr>
              <a:t>Airy disk</a:t>
            </a:r>
            <a:endParaRPr lang="zh-CN" altLang="en-US" sz="2000" b="1" dirty="0">
              <a:solidFill>
                <a:srgbClr val="000066"/>
              </a:solidFill>
              <a:ea typeface="黑体" pitchFamily="49" charset="-122"/>
            </a:endParaRPr>
          </a:p>
        </p:txBody>
      </p:sp>
      <p:grpSp>
        <p:nvGrpSpPr>
          <p:cNvPr id="56" name="Group 113">
            <a:extLst>
              <a:ext uri="{FF2B5EF4-FFF2-40B4-BE49-F238E27FC236}">
                <a16:creationId xmlns:a16="http://schemas.microsoft.com/office/drawing/2014/main" id="{4B6E389A-25EA-4CE9-B13C-8BFB5FFCE6E0}"/>
              </a:ext>
            </a:extLst>
          </p:cNvPr>
          <p:cNvGrpSpPr>
            <a:grpSpLocks/>
          </p:cNvGrpSpPr>
          <p:nvPr/>
        </p:nvGrpSpPr>
        <p:grpSpPr bwMode="auto">
          <a:xfrm>
            <a:off x="6379437" y="2776372"/>
            <a:ext cx="1547811" cy="1081087"/>
            <a:chOff x="3243" y="799"/>
            <a:chExt cx="975" cy="681"/>
          </a:xfrm>
        </p:grpSpPr>
        <p:sp>
          <p:nvSpPr>
            <p:cNvPr id="57" name="Rectangle 5">
              <a:extLst>
                <a:ext uri="{FF2B5EF4-FFF2-40B4-BE49-F238E27FC236}">
                  <a16:creationId xmlns:a16="http://schemas.microsoft.com/office/drawing/2014/main" id="{0131794F-D15B-461E-9AB5-3B6E74C9C499}"/>
                </a:ext>
              </a:extLst>
            </p:cNvPr>
            <p:cNvSpPr>
              <a:spLocks noChangeArrowheads="1"/>
            </p:cNvSpPr>
            <p:nvPr/>
          </p:nvSpPr>
          <p:spPr bwMode="auto">
            <a:xfrm>
              <a:off x="3475" y="799"/>
              <a:ext cx="743" cy="154"/>
            </a:xfrm>
            <a:prstGeom prst="rect">
              <a:avLst/>
            </a:prstGeom>
            <a:noFill/>
            <a:ln w="9525">
              <a:noFill/>
              <a:miter lim="800000"/>
              <a:headEnd/>
              <a:tailEnd/>
            </a:ln>
          </p:spPr>
          <p:txBody>
            <a:bodyPr lIns="12700" tIns="12700" rIns="12700" bIns="12700"/>
            <a:lstStyle/>
            <a:p>
              <a:pPr algn="just"/>
              <a:r>
                <a:rPr lang="en-US" altLang="zh-CN" b="1" dirty="0">
                  <a:solidFill>
                    <a:schemeClr val="bg1"/>
                  </a:solidFill>
                  <a:latin typeface="Times New Roman" pitchFamily="18" charset="0"/>
                  <a:cs typeface="Times New Roman" pitchFamily="18" charset="0"/>
                </a:rPr>
                <a:t>1</a:t>
              </a:r>
              <a:r>
                <a:rPr lang="en-US" altLang="zh-CN" b="1" i="1" dirty="0">
                  <a:solidFill>
                    <a:schemeClr val="bg1"/>
                  </a:solidFill>
                  <a:latin typeface="Times New Roman" pitchFamily="18" charset="0"/>
                  <a:cs typeface="Times New Roman" pitchFamily="18" charset="0"/>
                </a:rPr>
                <a:t>.22</a:t>
              </a:r>
              <a:r>
                <a:rPr lang="en-US" altLang="zh-CN" b="1" i="1" dirty="0">
                  <a:solidFill>
                    <a:schemeClr val="bg1"/>
                  </a:solidFill>
                  <a:latin typeface="Times New Roman" pitchFamily="18" charset="0"/>
                  <a:cs typeface="Times New Roman" pitchFamily="18" charset="0"/>
                  <a:sym typeface="Symbol" pitchFamily="18" charset="2"/>
                </a:rPr>
                <a:t></a:t>
              </a:r>
              <a:r>
                <a:rPr lang="en-US" altLang="zh-CN" b="1" i="1" dirty="0">
                  <a:solidFill>
                    <a:schemeClr val="bg1"/>
                  </a:solidFill>
                  <a:latin typeface="Times New Roman" pitchFamily="18" charset="0"/>
                  <a:cs typeface="Times New Roman" pitchFamily="18" charset="0"/>
                </a:rPr>
                <a:t>/D</a:t>
              </a:r>
              <a:endParaRPr lang="en-US" altLang="zh-CN" dirty="0">
                <a:solidFill>
                  <a:schemeClr val="bg1"/>
                </a:solidFill>
                <a:latin typeface="Times New Roman" pitchFamily="18" charset="0"/>
                <a:cs typeface="Times New Roman" pitchFamily="18" charset="0"/>
              </a:endParaRPr>
            </a:p>
          </p:txBody>
        </p:sp>
        <p:sp>
          <p:nvSpPr>
            <p:cNvPr id="58" name="Line 111">
              <a:extLst>
                <a:ext uri="{FF2B5EF4-FFF2-40B4-BE49-F238E27FC236}">
                  <a16:creationId xmlns:a16="http://schemas.microsoft.com/office/drawing/2014/main" id="{E3B5A98B-929E-403C-86EE-CFCD234EC1B9}"/>
                </a:ext>
              </a:extLst>
            </p:cNvPr>
            <p:cNvSpPr>
              <a:spLocks noChangeShapeType="1"/>
            </p:cNvSpPr>
            <p:nvPr/>
          </p:nvSpPr>
          <p:spPr bwMode="auto">
            <a:xfrm flipH="1">
              <a:off x="3243" y="1026"/>
              <a:ext cx="408" cy="454"/>
            </a:xfrm>
            <a:prstGeom prst="line">
              <a:avLst/>
            </a:prstGeom>
            <a:noFill/>
            <a:ln w="38100">
              <a:solidFill>
                <a:schemeClr val="bg1"/>
              </a:solidFill>
              <a:round/>
              <a:headEnd/>
              <a:tailEnd type="triangle" w="med" len="med"/>
            </a:ln>
          </p:spPr>
          <p:txBody>
            <a:bodyPr/>
            <a:lstStyle/>
            <a:p>
              <a:endParaRPr lang="zh-CN" altLang="en-US"/>
            </a:p>
          </p:txBody>
        </p:sp>
        <p:sp>
          <p:nvSpPr>
            <p:cNvPr id="59" name="Line 112">
              <a:extLst>
                <a:ext uri="{FF2B5EF4-FFF2-40B4-BE49-F238E27FC236}">
                  <a16:creationId xmlns:a16="http://schemas.microsoft.com/office/drawing/2014/main" id="{24627EFD-D980-4835-BD1B-1FBE7D370ECB}"/>
                </a:ext>
              </a:extLst>
            </p:cNvPr>
            <p:cNvSpPr>
              <a:spLocks noChangeShapeType="1"/>
            </p:cNvSpPr>
            <p:nvPr/>
          </p:nvSpPr>
          <p:spPr bwMode="auto">
            <a:xfrm>
              <a:off x="3424" y="1026"/>
              <a:ext cx="590" cy="0"/>
            </a:xfrm>
            <a:prstGeom prst="line">
              <a:avLst/>
            </a:prstGeom>
            <a:noFill/>
            <a:ln w="57150" cmpd="thinThick">
              <a:solidFill>
                <a:schemeClr val="bg1"/>
              </a:solidFill>
              <a:round/>
              <a:headEnd/>
              <a:tailEnd/>
            </a:ln>
          </p:spPr>
          <p:txBody>
            <a:bodyPr/>
            <a:lstStyle/>
            <a:p>
              <a:endParaRPr lang="zh-CN" altLang="en-US"/>
            </a:p>
          </p:txBody>
        </p:sp>
      </p:grpSp>
      <p:sp>
        <p:nvSpPr>
          <p:cNvPr id="60" name="Rectangle 2">
            <a:extLst>
              <a:ext uri="{FF2B5EF4-FFF2-40B4-BE49-F238E27FC236}">
                <a16:creationId xmlns:a16="http://schemas.microsoft.com/office/drawing/2014/main" id="{5F238008-27B2-4FC9-BDD7-D7FBC28553DD}"/>
              </a:ext>
            </a:extLst>
          </p:cNvPr>
          <p:cNvSpPr>
            <a:spLocks noChangeArrowheads="1"/>
          </p:cNvSpPr>
          <p:nvPr/>
        </p:nvSpPr>
        <p:spPr bwMode="auto">
          <a:xfrm>
            <a:off x="8251449" y="1774903"/>
            <a:ext cx="2304256" cy="175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spcBef>
                <a:spcPct val="50000"/>
              </a:spcBef>
            </a:pPr>
            <a:r>
              <a:rPr lang="zh-CN" altLang="en-US" dirty="0">
                <a:solidFill>
                  <a:schemeClr val="bg1"/>
                </a:solidFill>
              </a:rPr>
              <a:t>零级斑占总能量的 </a:t>
            </a:r>
            <a:r>
              <a:rPr lang="en-US" altLang="zh-CN" dirty="0">
                <a:solidFill>
                  <a:schemeClr val="bg1"/>
                </a:solidFill>
              </a:rPr>
              <a:t>84%</a:t>
            </a:r>
          </a:p>
          <a:p>
            <a:pPr eaLnBrk="0" hangingPunct="0">
              <a:spcBef>
                <a:spcPct val="50000"/>
              </a:spcBef>
            </a:pPr>
            <a:r>
              <a:rPr lang="en-US" altLang="zh-CN" dirty="0">
                <a:solidFill>
                  <a:schemeClr val="bg1"/>
                </a:solidFill>
              </a:rPr>
              <a:t> ( </a:t>
            </a:r>
            <a:r>
              <a:rPr lang="zh-CN" altLang="en-US" dirty="0">
                <a:solidFill>
                  <a:schemeClr val="bg1"/>
                </a:solidFill>
              </a:rPr>
              <a:t>矩形孔 </a:t>
            </a:r>
            <a:r>
              <a:rPr lang="en-US" altLang="zh-CN" dirty="0">
                <a:solidFill>
                  <a:schemeClr val="bg1"/>
                </a:solidFill>
              </a:rPr>
              <a:t>81%)</a:t>
            </a:r>
            <a:r>
              <a:rPr lang="zh-CN" altLang="en-US" dirty="0">
                <a:solidFill>
                  <a:schemeClr val="bg1"/>
                </a:solidFill>
              </a:rPr>
              <a:t>。</a:t>
            </a:r>
          </a:p>
          <a:p>
            <a:pPr eaLnBrk="0" hangingPunct="0">
              <a:spcBef>
                <a:spcPct val="50000"/>
              </a:spcBef>
            </a:pPr>
            <a:r>
              <a:rPr lang="zh-CN" altLang="en-US" dirty="0">
                <a:solidFill>
                  <a:schemeClr val="bg1"/>
                </a:solidFill>
              </a:rPr>
              <a:t>        零级斑面积与圆孔面积成反比。</a:t>
            </a:r>
          </a:p>
        </p:txBody>
      </p:sp>
      <p:graphicFrame>
        <p:nvGraphicFramePr>
          <p:cNvPr id="64" name="Object 2">
            <a:extLst>
              <a:ext uri="{FF2B5EF4-FFF2-40B4-BE49-F238E27FC236}">
                <a16:creationId xmlns:a16="http://schemas.microsoft.com/office/drawing/2014/main" id="{42A335D9-F080-4606-A610-BF204A319C30}"/>
              </a:ext>
            </a:extLst>
          </p:cNvPr>
          <p:cNvGraphicFramePr>
            <a:graphicFrameLocks noChangeAspect="1"/>
          </p:cNvGraphicFramePr>
          <p:nvPr>
            <p:extLst>
              <p:ext uri="{D42A27DB-BD31-4B8C-83A1-F6EECF244321}">
                <p14:modId xmlns:p14="http://schemas.microsoft.com/office/powerpoint/2010/main" val="340113222"/>
              </p:ext>
            </p:extLst>
          </p:nvPr>
        </p:nvGraphicFramePr>
        <p:xfrm>
          <a:off x="2394021" y="5904687"/>
          <a:ext cx="2555875" cy="708025"/>
        </p:xfrm>
        <a:graphic>
          <a:graphicData uri="http://schemas.openxmlformats.org/presentationml/2006/ole">
            <mc:AlternateContent xmlns:mc="http://schemas.openxmlformats.org/markup-compatibility/2006">
              <mc:Choice xmlns:v="urn:schemas-microsoft-com:vml" Requires="v">
                <p:oleObj spid="_x0000_s4126" name="Equation" r:id="rId4" imgW="1434960" imgH="393480" progId="Equation.DSMT4">
                  <p:embed/>
                </p:oleObj>
              </mc:Choice>
              <mc:Fallback>
                <p:oleObj name="Equation" r:id="rId4" imgW="1434960" imgH="393480" progId="Equation.DSMT4">
                  <p:embed/>
                  <p:pic>
                    <p:nvPicPr>
                      <p:cNvPr id="47106" name="Object 2"/>
                      <p:cNvPicPr>
                        <a:picLocks noChangeAspect="1" noChangeArrowheads="1"/>
                      </p:cNvPicPr>
                      <p:nvPr/>
                    </p:nvPicPr>
                    <p:blipFill>
                      <a:blip r:embed="rId5"/>
                      <a:srcRect/>
                      <a:stretch>
                        <a:fillRect/>
                      </a:stretch>
                    </p:blipFill>
                    <p:spPr bwMode="auto">
                      <a:xfrm>
                        <a:off x="2394021" y="5904687"/>
                        <a:ext cx="2555875" cy="708025"/>
                      </a:xfrm>
                      <a:prstGeom prst="rect">
                        <a:avLst/>
                      </a:prstGeom>
                      <a:noFill/>
                    </p:spPr>
                  </p:pic>
                </p:oleObj>
              </mc:Fallback>
            </mc:AlternateContent>
          </a:graphicData>
        </a:graphic>
      </p:graphicFrame>
      <p:sp>
        <p:nvSpPr>
          <p:cNvPr id="65" name="TextBox 3">
            <a:extLst>
              <a:ext uri="{FF2B5EF4-FFF2-40B4-BE49-F238E27FC236}">
                <a16:creationId xmlns:a16="http://schemas.microsoft.com/office/drawing/2014/main" id="{51379BEE-829E-455C-908D-7070B544443B}"/>
              </a:ext>
            </a:extLst>
          </p:cNvPr>
          <p:cNvSpPr txBox="1"/>
          <p:nvPr/>
        </p:nvSpPr>
        <p:spPr>
          <a:xfrm>
            <a:off x="1560875" y="5245874"/>
            <a:ext cx="5760640" cy="461665"/>
          </a:xfrm>
          <a:prstGeom prst="rect">
            <a:avLst/>
          </a:prstGeom>
          <a:noFill/>
        </p:spPr>
        <p:txBody>
          <a:bodyPr wrap="square" rtlCol="0">
            <a:spAutoFit/>
          </a:bodyPr>
          <a:lstStyle/>
          <a:p>
            <a:r>
              <a:rPr lang="zh-CN" altLang="en-US" sz="2400" dirty="0">
                <a:latin typeface="黑体" pitchFamily="49" charset="-122"/>
                <a:ea typeface="黑体" pitchFamily="49" charset="-122"/>
              </a:rPr>
              <a:t>第一个暗环的方位角</a:t>
            </a:r>
            <a:r>
              <a:rPr lang="zh-CN" altLang="en-US" sz="2400" i="1" dirty="0">
                <a:latin typeface="黑体" pitchFamily="49" charset="-122"/>
                <a:ea typeface="黑体" pitchFamily="49" charset="-122"/>
                <a:sym typeface="Symbol"/>
              </a:rPr>
              <a:t></a:t>
            </a:r>
            <a:r>
              <a:rPr lang="en-US" altLang="zh-CN" sz="2400" baseline="-25000" dirty="0">
                <a:latin typeface="黑体" pitchFamily="49" charset="-122"/>
                <a:ea typeface="黑体" pitchFamily="49" charset="-122"/>
                <a:sym typeface="Symbol"/>
              </a:rPr>
              <a:t>10</a:t>
            </a:r>
            <a:r>
              <a:rPr lang="zh-CN" altLang="en-US" sz="2400" dirty="0">
                <a:latin typeface="黑体" pitchFamily="49" charset="-122"/>
                <a:ea typeface="黑体" pitchFamily="49" charset="-122"/>
              </a:rPr>
              <a:t>为：</a:t>
            </a:r>
          </a:p>
        </p:txBody>
      </p:sp>
      <p:graphicFrame>
        <p:nvGraphicFramePr>
          <p:cNvPr id="66" name="对象 65">
            <a:extLst>
              <a:ext uri="{FF2B5EF4-FFF2-40B4-BE49-F238E27FC236}">
                <a16:creationId xmlns:a16="http://schemas.microsoft.com/office/drawing/2014/main" id="{09BEC445-93DD-4491-BF95-323955F2C10F}"/>
              </a:ext>
            </a:extLst>
          </p:cNvPr>
          <p:cNvGraphicFramePr>
            <a:graphicFrameLocks noChangeAspect="1"/>
          </p:cNvGraphicFramePr>
          <p:nvPr>
            <p:extLst>
              <p:ext uri="{D42A27DB-BD31-4B8C-83A1-F6EECF244321}">
                <p14:modId xmlns:p14="http://schemas.microsoft.com/office/powerpoint/2010/main" val="1356684260"/>
              </p:ext>
            </p:extLst>
          </p:nvPr>
        </p:nvGraphicFramePr>
        <p:xfrm>
          <a:off x="5026890" y="5892632"/>
          <a:ext cx="4524375" cy="708025"/>
        </p:xfrm>
        <a:graphic>
          <a:graphicData uri="http://schemas.openxmlformats.org/presentationml/2006/ole">
            <mc:AlternateContent xmlns:mc="http://schemas.openxmlformats.org/markup-compatibility/2006">
              <mc:Choice xmlns:v="urn:schemas-microsoft-com:vml" Requires="v">
                <p:oleObj spid="_x0000_s4127" name="Equation" r:id="rId6" imgW="2539800" imgH="393480" progId="Equation.DSMT4">
                  <p:embed/>
                </p:oleObj>
              </mc:Choice>
              <mc:Fallback>
                <p:oleObj name="Equation" r:id="rId6" imgW="2539800" imgH="393480" progId="Equation.DSMT4">
                  <p:embed/>
                  <p:pic>
                    <p:nvPicPr>
                      <p:cNvPr id="5" name="对象 4"/>
                      <p:cNvPicPr>
                        <a:picLocks noChangeAspect="1" noChangeArrowheads="1"/>
                      </p:cNvPicPr>
                      <p:nvPr/>
                    </p:nvPicPr>
                    <p:blipFill>
                      <a:blip r:embed="rId7"/>
                      <a:srcRect/>
                      <a:stretch>
                        <a:fillRect/>
                      </a:stretch>
                    </p:blipFill>
                    <p:spPr bwMode="auto">
                      <a:xfrm>
                        <a:off x="5026890" y="5892632"/>
                        <a:ext cx="4524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29727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光学仪器的像分辨本领</a:t>
            </a:r>
            <a:endParaRPr lang="en-US" dirty="0"/>
          </a:p>
        </p:txBody>
      </p:sp>
      <p:grpSp>
        <p:nvGrpSpPr>
          <p:cNvPr id="56" name="Group 113">
            <a:extLst>
              <a:ext uri="{FF2B5EF4-FFF2-40B4-BE49-F238E27FC236}">
                <a16:creationId xmlns:a16="http://schemas.microsoft.com/office/drawing/2014/main" id="{4B6E389A-25EA-4CE9-B13C-8BFB5FFCE6E0}"/>
              </a:ext>
            </a:extLst>
          </p:cNvPr>
          <p:cNvGrpSpPr>
            <a:grpSpLocks/>
          </p:cNvGrpSpPr>
          <p:nvPr/>
        </p:nvGrpSpPr>
        <p:grpSpPr bwMode="auto">
          <a:xfrm>
            <a:off x="6379437" y="2776372"/>
            <a:ext cx="1547811" cy="1081087"/>
            <a:chOff x="3243" y="799"/>
            <a:chExt cx="975" cy="681"/>
          </a:xfrm>
        </p:grpSpPr>
        <p:sp>
          <p:nvSpPr>
            <p:cNvPr id="57" name="Rectangle 5">
              <a:extLst>
                <a:ext uri="{FF2B5EF4-FFF2-40B4-BE49-F238E27FC236}">
                  <a16:creationId xmlns:a16="http://schemas.microsoft.com/office/drawing/2014/main" id="{0131794F-D15B-461E-9AB5-3B6E74C9C499}"/>
                </a:ext>
              </a:extLst>
            </p:cNvPr>
            <p:cNvSpPr>
              <a:spLocks noChangeArrowheads="1"/>
            </p:cNvSpPr>
            <p:nvPr/>
          </p:nvSpPr>
          <p:spPr bwMode="auto">
            <a:xfrm>
              <a:off x="3475" y="799"/>
              <a:ext cx="743" cy="154"/>
            </a:xfrm>
            <a:prstGeom prst="rect">
              <a:avLst/>
            </a:prstGeom>
            <a:noFill/>
            <a:ln w="9525">
              <a:noFill/>
              <a:miter lim="800000"/>
              <a:headEnd/>
              <a:tailEnd/>
            </a:ln>
          </p:spPr>
          <p:txBody>
            <a:bodyPr lIns="12700" tIns="12700" rIns="12700" bIns="12700"/>
            <a:lstStyle/>
            <a:p>
              <a:pPr algn="just"/>
              <a:r>
                <a:rPr lang="en-US" altLang="zh-CN" b="1" dirty="0">
                  <a:solidFill>
                    <a:schemeClr val="bg1"/>
                  </a:solidFill>
                  <a:latin typeface="Times New Roman" pitchFamily="18" charset="0"/>
                  <a:cs typeface="Times New Roman" pitchFamily="18" charset="0"/>
                </a:rPr>
                <a:t>1</a:t>
              </a:r>
              <a:r>
                <a:rPr lang="en-US" altLang="zh-CN" b="1" i="1" dirty="0">
                  <a:solidFill>
                    <a:schemeClr val="bg1"/>
                  </a:solidFill>
                  <a:latin typeface="Times New Roman" pitchFamily="18" charset="0"/>
                  <a:cs typeface="Times New Roman" pitchFamily="18" charset="0"/>
                </a:rPr>
                <a:t>.22</a:t>
              </a:r>
              <a:r>
                <a:rPr lang="en-US" altLang="zh-CN" b="1" i="1" dirty="0">
                  <a:solidFill>
                    <a:schemeClr val="bg1"/>
                  </a:solidFill>
                  <a:latin typeface="Times New Roman" pitchFamily="18" charset="0"/>
                  <a:cs typeface="Times New Roman" pitchFamily="18" charset="0"/>
                  <a:sym typeface="Symbol" pitchFamily="18" charset="2"/>
                </a:rPr>
                <a:t></a:t>
              </a:r>
              <a:r>
                <a:rPr lang="en-US" altLang="zh-CN" b="1" i="1" dirty="0">
                  <a:solidFill>
                    <a:schemeClr val="bg1"/>
                  </a:solidFill>
                  <a:latin typeface="Times New Roman" pitchFamily="18" charset="0"/>
                  <a:cs typeface="Times New Roman" pitchFamily="18" charset="0"/>
                </a:rPr>
                <a:t>/D</a:t>
              </a:r>
              <a:endParaRPr lang="en-US" altLang="zh-CN" dirty="0">
                <a:solidFill>
                  <a:schemeClr val="bg1"/>
                </a:solidFill>
                <a:latin typeface="Times New Roman" pitchFamily="18" charset="0"/>
                <a:cs typeface="Times New Roman" pitchFamily="18" charset="0"/>
              </a:endParaRPr>
            </a:p>
          </p:txBody>
        </p:sp>
        <p:sp>
          <p:nvSpPr>
            <p:cNvPr id="58" name="Line 111">
              <a:extLst>
                <a:ext uri="{FF2B5EF4-FFF2-40B4-BE49-F238E27FC236}">
                  <a16:creationId xmlns:a16="http://schemas.microsoft.com/office/drawing/2014/main" id="{E3B5A98B-929E-403C-86EE-CFCD234EC1B9}"/>
                </a:ext>
              </a:extLst>
            </p:cNvPr>
            <p:cNvSpPr>
              <a:spLocks noChangeShapeType="1"/>
            </p:cNvSpPr>
            <p:nvPr/>
          </p:nvSpPr>
          <p:spPr bwMode="auto">
            <a:xfrm flipH="1">
              <a:off x="3243" y="1026"/>
              <a:ext cx="408" cy="454"/>
            </a:xfrm>
            <a:prstGeom prst="line">
              <a:avLst/>
            </a:prstGeom>
            <a:noFill/>
            <a:ln w="38100">
              <a:solidFill>
                <a:schemeClr val="bg1"/>
              </a:solidFill>
              <a:round/>
              <a:headEnd/>
              <a:tailEnd type="triangle" w="med" len="med"/>
            </a:ln>
          </p:spPr>
          <p:txBody>
            <a:bodyPr/>
            <a:lstStyle/>
            <a:p>
              <a:endParaRPr lang="zh-CN" altLang="en-US"/>
            </a:p>
          </p:txBody>
        </p:sp>
        <p:sp>
          <p:nvSpPr>
            <p:cNvPr id="59" name="Line 112">
              <a:extLst>
                <a:ext uri="{FF2B5EF4-FFF2-40B4-BE49-F238E27FC236}">
                  <a16:creationId xmlns:a16="http://schemas.microsoft.com/office/drawing/2014/main" id="{24627EFD-D980-4835-BD1B-1FBE7D370ECB}"/>
                </a:ext>
              </a:extLst>
            </p:cNvPr>
            <p:cNvSpPr>
              <a:spLocks noChangeShapeType="1"/>
            </p:cNvSpPr>
            <p:nvPr/>
          </p:nvSpPr>
          <p:spPr bwMode="auto">
            <a:xfrm>
              <a:off x="3424" y="1026"/>
              <a:ext cx="590" cy="0"/>
            </a:xfrm>
            <a:prstGeom prst="line">
              <a:avLst/>
            </a:prstGeom>
            <a:noFill/>
            <a:ln w="57150" cmpd="thinThick">
              <a:solidFill>
                <a:schemeClr val="bg1"/>
              </a:solidFill>
              <a:round/>
              <a:headEnd/>
              <a:tailEnd/>
            </a:ln>
          </p:spPr>
          <p:txBody>
            <a:bodyPr/>
            <a:lstStyle/>
            <a:p>
              <a:endParaRPr lang="zh-CN" altLang="en-US"/>
            </a:p>
          </p:txBody>
        </p:sp>
      </p:grpSp>
      <p:sp>
        <p:nvSpPr>
          <p:cNvPr id="60" name="Rectangle 2">
            <a:extLst>
              <a:ext uri="{FF2B5EF4-FFF2-40B4-BE49-F238E27FC236}">
                <a16:creationId xmlns:a16="http://schemas.microsoft.com/office/drawing/2014/main" id="{5F238008-27B2-4FC9-BDD7-D7FBC28553DD}"/>
              </a:ext>
            </a:extLst>
          </p:cNvPr>
          <p:cNvSpPr>
            <a:spLocks noChangeArrowheads="1"/>
          </p:cNvSpPr>
          <p:nvPr/>
        </p:nvSpPr>
        <p:spPr bwMode="auto">
          <a:xfrm>
            <a:off x="8251449" y="1774903"/>
            <a:ext cx="2304256" cy="175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spcBef>
                <a:spcPct val="50000"/>
              </a:spcBef>
            </a:pPr>
            <a:r>
              <a:rPr lang="zh-CN" altLang="en-US" dirty="0">
                <a:solidFill>
                  <a:schemeClr val="bg1"/>
                </a:solidFill>
              </a:rPr>
              <a:t>零级斑占总能量的 </a:t>
            </a:r>
            <a:r>
              <a:rPr lang="en-US" altLang="zh-CN" dirty="0">
                <a:solidFill>
                  <a:schemeClr val="bg1"/>
                </a:solidFill>
              </a:rPr>
              <a:t>84%</a:t>
            </a:r>
          </a:p>
          <a:p>
            <a:pPr eaLnBrk="0" hangingPunct="0">
              <a:spcBef>
                <a:spcPct val="50000"/>
              </a:spcBef>
            </a:pPr>
            <a:r>
              <a:rPr lang="en-US" altLang="zh-CN" dirty="0">
                <a:solidFill>
                  <a:schemeClr val="bg1"/>
                </a:solidFill>
              </a:rPr>
              <a:t> ( </a:t>
            </a:r>
            <a:r>
              <a:rPr lang="zh-CN" altLang="en-US" dirty="0">
                <a:solidFill>
                  <a:schemeClr val="bg1"/>
                </a:solidFill>
              </a:rPr>
              <a:t>矩形孔 </a:t>
            </a:r>
            <a:r>
              <a:rPr lang="en-US" altLang="zh-CN" dirty="0">
                <a:solidFill>
                  <a:schemeClr val="bg1"/>
                </a:solidFill>
              </a:rPr>
              <a:t>81%)</a:t>
            </a:r>
            <a:r>
              <a:rPr lang="zh-CN" altLang="en-US" dirty="0">
                <a:solidFill>
                  <a:schemeClr val="bg1"/>
                </a:solidFill>
              </a:rPr>
              <a:t>。</a:t>
            </a:r>
          </a:p>
          <a:p>
            <a:pPr eaLnBrk="0" hangingPunct="0">
              <a:spcBef>
                <a:spcPct val="50000"/>
              </a:spcBef>
            </a:pPr>
            <a:r>
              <a:rPr lang="zh-CN" altLang="en-US" dirty="0">
                <a:solidFill>
                  <a:schemeClr val="bg1"/>
                </a:solidFill>
              </a:rPr>
              <a:t>        零级斑面积与圆孔面积成反比。</a:t>
            </a:r>
          </a:p>
        </p:txBody>
      </p:sp>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705B6782-7999-4D06-A9F4-DBDB3D29F54A}"/>
                  </a:ext>
                </a:extLst>
              </p:cNvPr>
              <p:cNvSpPr/>
              <p:nvPr/>
            </p:nvSpPr>
            <p:spPr>
              <a:xfrm>
                <a:off x="802106" y="1370135"/>
                <a:ext cx="9609220" cy="4117730"/>
              </a:xfrm>
              <a:prstGeom prst="rect">
                <a:avLst/>
              </a:prstGeom>
            </p:spPr>
            <p:txBody>
              <a:bodyPr wrap="square">
                <a:spAutoFit/>
              </a:bodyPr>
              <a:lstStyle/>
              <a:p>
                <a:pPr algn="just">
                  <a:spcAft>
                    <a:spcPts val="0"/>
                  </a:spcAft>
                </a:pP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考虑理想的分辨本领（</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resolving power</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），即两个亮度相同、波长相等的独立光源经过理想光学系统所能达到的最佳分辨本领，也就是光学仪器的分辨本领的衍射极限。</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艾里斑</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：圆孔衍射的零级衍射斑。</a:t>
                </a:r>
              </a:p>
              <a:p>
                <a:pPr algn="just">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衍射光角分布的弥散程度可用艾里斑的大小，则第一暗环的角半径</a:t>
                </a:r>
                <a14:m>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Δθ</m:t>
                    </m:r>
                  </m:oMath>
                </a14:m>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来衡量。</a:t>
                </a:r>
              </a:p>
              <a:p>
                <a:pPr algn="just">
                  <a:spcAft>
                    <a:spcPts val="0"/>
                  </a:spcAft>
                </a:pPr>
                <a14:m>
                  <m:oMathPara xmlns:m="http://schemas.openxmlformats.org/officeDocument/2006/math">
                    <m:oMathParaPr>
                      <m:jc m:val="centerGroup"/>
                    </m:oMathParaPr>
                    <m:oMath xmlns:m="http://schemas.openxmlformats.org/officeDocument/2006/math">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Δθ</m:t>
                      </m:r>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=0.61</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𝜆</m:t>
                          </m:r>
                        </m:num>
                        <m:den>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𝑎</m:t>
                          </m:r>
                        </m:den>
                      </m:f>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   </m:t>
                      </m:r>
                      <m:r>
                        <a:rPr lang="zh-CN" altLang="zh-CN" sz="2400" kern="100">
                          <a:latin typeface="Cambria Math" panose="02040503050406030204" pitchFamily="18" charset="0"/>
                          <a:ea typeface="微软雅黑" panose="020B0503020204020204" pitchFamily="34" charset="-122"/>
                          <a:cs typeface="Times New Roman" panose="02020603050405020304" pitchFamily="18" charset="0"/>
                        </a:rPr>
                        <m:t>或</m:t>
                      </m:r>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   </m:t>
                      </m:r>
                      <m:r>
                        <m:rPr>
                          <m:sty m:val="p"/>
                        </m:rP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Δθ</m:t>
                      </m:r>
                      <m:r>
                        <a:rPr lang="en-US" altLang="zh-CN" sz="2400" kern="100">
                          <a:latin typeface="Cambria Math" panose="02040503050406030204" pitchFamily="18" charset="0"/>
                          <a:ea typeface="微软雅黑" panose="020B0503020204020204" pitchFamily="34" charset="-122"/>
                          <a:cs typeface="Times New Roman" panose="02020603050405020304" pitchFamily="18" charset="0"/>
                        </a:rPr>
                        <m:t>=1.22</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𝜆</m:t>
                          </m:r>
                        </m:num>
                        <m:den>
                          <m:r>
                            <a:rPr lang="en-US" altLang="zh-CN" sz="2400" i="1" kern="100">
                              <a:latin typeface="Cambria Math" panose="02040503050406030204" pitchFamily="18" charset="0"/>
                              <a:ea typeface="微软雅黑" panose="020B0503020204020204" pitchFamily="34" charset="-122"/>
                              <a:cs typeface="Times New Roman" panose="02020603050405020304" pitchFamily="18" charset="0"/>
                            </a:rPr>
                            <m:t>𝐷</m:t>
                          </m:r>
                        </m:den>
                      </m:f>
                    </m:oMath>
                  </m:oMathPara>
                </a14:m>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72" name="矩形 71">
                <a:extLst>
                  <a:ext uri="{FF2B5EF4-FFF2-40B4-BE49-F238E27FC236}">
                    <a16:creationId xmlns:a16="http://schemas.microsoft.com/office/drawing/2014/main" id="{705B6782-7999-4D06-A9F4-DBDB3D29F54A}"/>
                  </a:ext>
                </a:extLst>
              </p:cNvPr>
              <p:cNvSpPr>
                <a:spLocks noRot="1" noChangeAspect="1" noMove="1" noResize="1" noEditPoints="1" noAdjustHandles="1" noChangeArrowheads="1" noChangeShapeType="1" noTextEdit="1"/>
              </p:cNvSpPr>
              <p:nvPr/>
            </p:nvSpPr>
            <p:spPr>
              <a:xfrm>
                <a:off x="802106" y="1370135"/>
                <a:ext cx="9609220" cy="4117730"/>
              </a:xfrm>
              <a:prstGeom prst="rect">
                <a:avLst/>
              </a:prstGeom>
              <a:blipFill>
                <a:blip r:embed="rId2"/>
                <a:stretch>
                  <a:fillRect l="-1015" r="-9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991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衍射</a:t>
            </a:r>
          </a:p>
        </p:txBody>
      </p:sp>
      <p:sp>
        <p:nvSpPr>
          <p:cNvPr id="3" name="内容占位符 2"/>
          <p:cNvSpPr>
            <a:spLocks noGrp="1"/>
          </p:cNvSpPr>
          <p:nvPr>
            <p:ph idx="1"/>
          </p:nvPr>
        </p:nvSpPr>
        <p:spPr/>
        <p:txBody>
          <a:bodyPr/>
          <a:lstStyle/>
          <a:p>
            <a:r>
              <a:rPr lang="zh-CN" altLang="en-US">
                <a:sym typeface="+mn-ea"/>
              </a:rPr>
              <a:t>当光波遇到障碍物时，会偏离几何光学的直线传播而绕行的现象称为光的衍射(diffraction of light)。</a:t>
            </a:r>
            <a:endParaRPr lang="zh-CN" altLang="en-US"/>
          </a:p>
          <a:p>
            <a:endParaRPr lang="zh-CN" altLang="en-US"/>
          </a:p>
          <a:p>
            <a:r>
              <a:rPr lang="zh-CN" altLang="en-US">
                <a:sym typeface="+mn-ea"/>
              </a:rPr>
              <a:t>声音的衍射</a:t>
            </a:r>
            <a:r>
              <a:rPr lang="en-US" altLang="zh-CN">
                <a:sym typeface="+mn-ea"/>
              </a:rPr>
              <a:t>——</a:t>
            </a:r>
            <a:r>
              <a:rPr lang="zh-CN" altLang="en-US">
                <a:sym typeface="+mn-ea"/>
              </a:rPr>
              <a:t>光的衍射</a:t>
            </a:r>
            <a:endParaRPr lang="zh-CN" altLang="en-US"/>
          </a:p>
          <a:p>
            <a:endParaRPr lang="zh-CN" altLang="en-US"/>
          </a:p>
        </p:txBody>
      </p:sp>
      <p:pic>
        <p:nvPicPr>
          <p:cNvPr id="4" name="图片 3"/>
          <p:cNvPicPr>
            <a:picLocks noChangeAspect="1"/>
          </p:cNvPicPr>
          <p:nvPr>
            <p:custDataLst>
              <p:tags r:id="rId1"/>
            </p:custDataLst>
          </p:nvPr>
        </p:nvPicPr>
        <p:blipFill>
          <a:blip r:embed="rId3"/>
          <a:stretch>
            <a:fillRect/>
          </a:stretch>
        </p:blipFill>
        <p:spPr>
          <a:xfrm>
            <a:off x="6955790" y="2415540"/>
            <a:ext cx="3277235" cy="3427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光学仪器的像分辨本领</a:t>
            </a:r>
            <a:endParaRPr lang="en-US" dirty="0"/>
          </a:p>
        </p:txBody>
      </p:sp>
      <p:grpSp>
        <p:nvGrpSpPr>
          <p:cNvPr id="56" name="Group 113">
            <a:extLst>
              <a:ext uri="{FF2B5EF4-FFF2-40B4-BE49-F238E27FC236}">
                <a16:creationId xmlns:a16="http://schemas.microsoft.com/office/drawing/2014/main" id="{4B6E389A-25EA-4CE9-B13C-8BFB5FFCE6E0}"/>
              </a:ext>
            </a:extLst>
          </p:cNvPr>
          <p:cNvGrpSpPr>
            <a:grpSpLocks/>
          </p:cNvGrpSpPr>
          <p:nvPr/>
        </p:nvGrpSpPr>
        <p:grpSpPr bwMode="auto">
          <a:xfrm>
            <a:off x="6379437" y="2776372"/>
            <a:ext cx="1547811" cy="1081087"/>
            <a:chOff x="3243" y="799"/>
            <a:chExt cx="975" cy="681"/>
          </a:xfrm>
        </p:grpSpPr>
        <p:sp>
          <p:nvSpPr>
            <p:cNvPr id="57" name="Rectangle 5">
              <a:extLst>
                <a:ext uri="{FF2B5EF4-FFF2-40B4-BE49-F238E27FC236}">
                  <a16:creationId xmlns:a16="http://schemas.microsoft.com/office/drawing/2014/main" id="{0131794F-D15B-461E-9AB5-3B6E74C9C499}"/>
                </a:ext>
              </a:extLst>
            </p:cNvPr>
            <p:cNvSpPr>
              <a:spLocks noChangeArrowheads="1"/>
            </p:cNvSpPr>
            <p:nvPr/>
          </p:nvSpPr>
          <p:spPr bwMode="auto">
            <a:xfrm>
              <a:off x="3475" y="799"/>
              <a:ext cx="743" cy="154"/>
            </a:xfrm>
            <a:prstGeom prst="rect">
              <a:avLst/>
            </a:prstGeom>
            <a:noFill/>
            <a:ln w="9525">
              <a:noFill/>
              <a:miter lim="800000"/>
              <a:headEnd/>
              <a:tailEnd/>
            </a:ln>
          </p:spPr>
          <p:txBody>
            <a:bodyPr lIns="12700" tIns="12700" rIns="12700" bIns="12700"/>
            <a:lstStyle/>
            <a:p>
              <a:pPr algn="just"/>
              <a:r>
                <a:rPr lang="en-US" altLang="zh-CN" b="1" dirty="0">
                  <a:solidFill>
                    <a:schemeClr val="bg1"/>
                  </a:solidFill>
                  <a:latin typeface="Times New Roman" pitchFamily="18" charset="0"/>
                  <a:cs typeface="Times New Roman" pitchFamily="18" charset="0"/>
                </a:rPr>
                <a:t>1</a:t>
              </a:r>
              <a:r>
                <a:rPr lang="en-US" altLang="zh-CN" b="1" i="1" dirty="0">
                  <a:solidFill>
                    <a:schemeClr val="bg1"/>
                  </a:solidFill>
                  <a:latin typeface="Times New Roman" pitchFamily="18" charset="0"/>
                  <a:cs typeface="Times New Roman" pitchFamily="18" charset="0"/>
                </a:rPr>
                <a:t>.22</a:t>
              </a:r>
              <a:r>
                <a:rPr lang="en-US" altLang="zh-CN" b="1" i="1" dirty="0">
                  <a:solidFill>
                    <a:schemeClr val="bg1"/>
                  </a:solidFill>
                  <a:latin typeface="Times New Roman" pitchFamily="18" charset="0"/>
                  <a:cs typeface="Times New Roman" pitchFamily="18" charset="0"/>
                  <a:sym typeface="Symbol" pitchFamily="18" charset="2"/>
                </a:rPr>
                <a:t></a:t>
              </a:r>
              <a:r>
                <a:rPr lang="en-US" altLang="zh-CN" b="1" i="1" dirty="0">
                  <a:solidFill>
                    <a:schemeClr val="bg1"/>
                  </a:solidFill>
                  <a:latin typeface="Times New Roman" pitchFamily="18" charset="0"/>
                  <a:cs typeface="Times New Roman" pitchFamily="18" charset="0"/>
                </a:rPr>
                <a:t>/D</a:t>
              </a:r>
              <a:endParaRPr lang="en-US" altLang="zh-CN" dirty="0">
                <a:solidFill>
                  <a:schemeClr val="bg1"/>
                </a:solidFill>
                <a:latin typeface="Times New Roman" pitchFamily="18" charset="0"/>
                <a:cs typeface="Times New Roman" pitchFamily="18" charset="0"/>
              </a:endParaRPr>
            </a:p>
          </p:txBody>
        </p:sp>
        <p:sp>
          <p:nvSpPr>
            <p:cNvPr id="58" name="Line 111">
              <a:extLst>
                <a:ext uri="{FF2B5EF4-FFF2-40B4-BE49-F238E27FC236}">
                  <a16:creationId xmlns:a16="http://schemas.microsoft.com/office/drawing/2014/main" id="{E3B5A98B-929E-403C-86EE-CFCD234EC1B9}"/>
                </a:ext>
              </a:extLst>
            </p:cNvPr>
            <p:cNvSpPr>
              <a:spLocks noChangeShapeType="1"/>
            </p:cNvSpPr>
            <p:nvPr/>
          </p:nvSpPr>
          <p:spPr bwMode="auto">
            <a:xfrm flipH="1">
              <a:off x="3243" y="1026"/>
              <a:ext cx="408" cy="454"/>
            </a:xfrm>
            <a:prstGeom prst="line">
              <a:avLst/>
            </a:prstGeom>
            <a:noFill/>
            <a:ln w="38100">
              <a:solidFill>
                <a:schemeClr val="bg1"/>
              </a:solidFill>
              <a:round/>
              <a:headEnd/>
              <a:tailEnd type="triangle" w="med" len="med"/>
            </a:ln>
          </p:spPr>
          <p:txBody>
            <a:bodyPr/>
            <a:lstStyle/>
            <a:p>
              <a:endParaRPr lang="zh-CN" altLang="en-US"/>
            </a:p>
          </p:txBody>
        </p:sp>
        <p:sp>
          <p:nvSpPr>
            <p:cNvPr id="59" name="Line 112">
              <a:extLst>
                <a:ext uri="{FF2B5EF4-FFF2-40B4-BE49-F238E27FC236}">
                  <a16:creationId xmlns:a16="http://schemas.microsoft.com/office/drawing/2014/main" id="{24627EFD-D980-4835-BD1B-1FBE7D370ECB}"/>
                </a:ext>
              </a:extLst>
            </p:cNvPr>
            <p:cNvSpPr>
              <a:spLocks noChangeShapeType="1"/>
            </p:cNvSpPr>
            <p:nvPr/>
          </p:nvSpPr>
          <p:spPr bwMode="auto">
            <a:xfrm>
              <a:off x="3424" y="1026"/>
              <a:ext cx="590" cy="0"/>
            </a:xfrm>
            <a:prstGeom prst="line">
              <a:avLst/>
            </a:prstGeom>
            <a:noFill/>
            <a:ln w="57150" cmpd="thinThick">
              <a:solidFill>
                <a:schemeClr val="bg1"/>
              </a:solidFill>
              <a:round/>
              <a:headEnd/>
              <a:tailEnd/>
            </a:ln>
          </p:spPr>
          <p:txBody>
            <a:bodyPr/>
            <a:lstStyle/>
            <a:p>
              <a:endParaRPr lang="zh-CN" altLang="en-US"/>
            </a:p>
          </p:txBody>
        </p:sp>
      </p:grpSp>
      <p:sp>
        <p:nvSpPr>
          <p:cNvPr id="60" name="Rectangle 2">
            <a:extLst>
              <a:ext uri="{FF2B5EF4-FFF2-40B4-BE49-F238E27FC236}">
                <a16:creationId xmlns:a16="http://schemas.microsoft.com/office/drawing/2014/main" id="{5F238008-27B2-4FC9-BDD7-D7FBC28553DD}"/>
              </a:ext>
            </a:extLst>
          </p:cNvPr>
          <p:cNvSpPr>
            <a:spLocks noChangeArrowheads="1"/>
          </p:cNvSpPr>
          <p:nvPr/>
        </p:nvSpPr>
        <p:spPr bwMode="auto">
          <a:xfrm>
            <a:off x="8251449" y="1774903"/>
            <a:ext cx="2304256" cy="175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spcBef>
                <a:spcPct val="50000"/>
              </a:spcBef>
            </a:pPr>
            <a:r>
              <a:rPr lang="zh-CN" altLang="en-US" dirty="0">
                <a:solidFill>
                  <a:schemeClr val="bg1"/>
                </a:solidFill>
              </a:rPr>
              <a:t>零级斑占总能量的 </a:t>
            </a:r>
            <a:r>
              <a:rPr lang="en-US" altLang="zh-CN" dirty="0">
                <a:solidFill>
                  <a:schemeClr val="bg1"/>
                </a:solidFill>
              </a:rPr>
              <a:t>84%</a:t>
            </a:r>
          </a:p>
          <a:p>
            <a:pPr eaLnBrk="0" hangingPunct="0">
              <a:spcBef>
                <a:spcPct val="50000"/>
              </a:spcBef>
            </a:pPr>
            <a:r>
              <a:rPr lang="en-US" altLang="zh-CN" dirty="0">
                <a:solidFill>
                  <a:schemeClr val="bg1"/>
                </a:solidFill>
              </a:rPr>
              <a:t> ( </a:t>
            </a:r>
            <a:r>
              <a:rPr lang="zh-CN" altLang="en-US" dirty="0">
                <a:solidFill>
                  <a:schemeClr val="bg1"/>
                </a:solidFill>
              </a:rPr>
              <a:t>矩形孔 </a:t>
            </a:r>
            <a:r>
              <a:rPr lang="en-US" altLang="zh-CN" dirty="0">
                <a:solidFill>
                  <a:schemeClr val="bg1"/>
                </a:solidFill>
              </a:rPr>
              <a:t>81%)</a:t>
            </a:r>
            <a:r>
              <a:rPr lang="zh-CN" altLang="en-US" dirty="0">
                <a:solidFill>
                  <a:schemeClr val="bg1"/>
                </a:solidFill>
              </a:rPr>
              <a:t>。</a:t>
            </a:r>
          </a:p>
          <a:p>
            <a:pPr eaLnBrk="0" hangingPunct="0">
              <a:spcBef>
                <a:spcPct val="50000"/>
              </a:spcBef>
            </a:pPr>
            <a:r>
              <a:rPr lang="zh-CN" altLang="en-US" dirty="0">
                <a:solidFill>
                  <a:schemeClr val="bg1"/>
                </a:solidFill>
              </a:rPr>
              <a:t>        零级斑面积与圆孔面积成反比。</a:t>
            </a:r>
          </a:p>
        </p:txBody>
      </p:sp>
      <p:pic>
        <p:nvPicPr>
          <p:cNvPr id="9" name="图片 8">
            <a:extLst>
              <a:ext uri="{FF2B5EF4-FFF2-40B4-BE49-F238E27FC236}">
                <a16:creationId xmlns:a16="http://schemas.microsoft.com/office/drawing/2014/main" id="{FC1D3A53-7B3D-4BE3-B2CF-E211FC33E943}"/>
              </a:ext>
            </a:extLst>
          </p:cNvPr>
          <p:cNvPicPr>
            <a:picLocks noChangeAspect="1"/>
          </p:cNvPicPr>
          <p:nvPr/>
        </p:nvPicPr>
        <p:blipFill>
          <a:blip r:embed="rId2"/>
          <a:stretch>
            <a:fillRect/>
          </a:stretch>
        </p:blipFill>
        <p:spPr>
          <a:xfrm>
            <a:off x="1104900" y="1467404"/>
            <a:ext cx="7132852" cy="3106886"/>
          </a:xfrm>
          <a:prstGeom prst="rect">
            <a:avLst/>
          </a:prstGeom>
        </p:spPr>
      </p:pic>
      <p:sp>
        <p:nvSpPr>
          <p:cNvPr id="10" name="矩形 9">
            <a:extLst>
              <a:ext uri="{FF2B5EF4-FFF2-40B4-BE49-F238E27FC236}">
                <a16:creationId xmlns:a16="http://schemas.microsoft.com/office/drawing/2014/main" id="{27079D3D-C353-450B-BE5A-8EC633B57C5D}"/>
              </a:ext>
            </a:extLst>
          </p:cNvPr>
          <p:cNvSpPr/>
          <p:nvPr/>
        </p:nvSpPr>
        <p:spPr>
          <a:xfrm>
            <a:off x="1395662" y="4635714"/>
            <a:ext cx="7748337" cy="1938992"/>
          </a:xfrm>
          <a:prstGeom prst="rect">
            <a:avLst/>
          </a:prstGeom>
        </p:spPr>
        <p:txBody>
          <a:bodyPr wrap="square">
            <a:spAutoFit/>
          </a:bodyPr>
          <a:lstStyle/>
          <a:p>
            <a:pPr algn="just">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瑞利判据：</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当</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&gt;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2400" kern="100" baseline="-250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时，可分辨；当</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2400" kern="100" baseline="-250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时，不可分辨；</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当</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2400" kern="100" baseline="-250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时</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=&gt;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可分辨的最小角度</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2400" kern="100" baseline="-25000" dirty="0">
                <a:latin typeface="微软雅黑" panose="020B0503020204020204" pitchFamily="34" charset="-122"/>
                <a:ea typeface="微软雅黑" panose="020B0503020204020204" pitchFamily="34" charset="-122"/>
                <a:cs typeface="Times New Roman" panose="02020603050405020304" pitchFamily="18" charset="0"/>
              </a:rPr>
              <a:t>m</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97073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人眼睛的分辨本领</a:t>
            </a:r>
            <a:endParaRPr lang="en-US" dirty="0"/>
          </a:p>
        </p:txBody>
      </p:sp>
      <p:grpSp>
        <p:nvGrpSpPr>
          <p:cNvPr id="38" name="Group 15">
            <a:extLst>
              <a:ext uri="{FF2B5EF4-FFF2-40B4-BE49-F238E27FC236}">
                <a16:creationId xmlns:a16="http://schemas.microsoft.com/office/drawing/2014/main" id="{8E2787AF-5948-4905-86AB-27E43247A1F3}"/>
              </a:ext>
            </a:extLst>
          </p:cNvPr>
          <p:cNvGrpSpPr>
            <a:grpSpLocks/>
          </p:cNvGrpSpPr>
          <p:nvPr/>
        </p:nvGrpSpPr>
        <p:grpSpPr bwMode="auto">
          <a:xfrm>
            <a:off x="1593903" y="2013767"/>
            <a:ext cx="4052888" cy="1817688"/>
            <a:chOff x="720" y="624"/>
            <a:chExt cx="2553" cy="1145"/>
          </a:xfrm>
        </p:grpSpPr>
        <p:sp>
          <p:nvSpPr>
            <p:cNvPr id="39" name="Oval 5">
              <a:extLst>
                <a:ext uri="{FF2B5EF4-FFF2-40B4-BE49-F238E27FC236}">
                  <a16:creationId xmlns:a16="http://schemas.microsoft.com/office/drawing/2014/main" id="{763286B6-A38B-4D20-ADD1-869C9BFD1376}"/>
                </a:ext>
              </a:extLst>
            </p:cNvPr>
            <p:cNvSpPr>
              <a:spLocks noChangeArrowheads="1"/>
            </p:cNvSpPr>
            <p:nvPr/>
          </p:nvSpPr>
          <p:spPr bwMode="auto">
            <a:xfrm>
              <a:off x="720" y="912"/>
              <a:ext cx="48" cy="48"/>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40" name="Oval 6">
              <a:extLst>
                <a:ext uri="{FF2B5EF4-FFF2-40B4-BE49-F238E27FC236}">
                  <a16:creationId xmlns:a16="http://schemas.microsoft.com/office/drawing/2014/main" id="{87CA0FF0-BA36-4459-8A53-E94C4503C977}"/>
                </a:ext>
              </a:extLst>
            </p:cNvPr>
            <p:cNvSpPr>
              <a:spLocks noChangeArrowheads="1"/>
            </p:cNvSpPr>
            <p:nvPr/>
          </p:nvSpPr>
          <p:spPr bwMode="auto">
            <a:xfrm>
              <a:off x="720" y="1068"/>
              <a:ext cx="48" cy="48"/>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41" name="Line 10">
              <a:extLst>
                <a:ext uri="{FF2B5EF4-FFF2-40B4-BE49-F238E27FC236}">
                  <a16:creationId xmlns:a16="http://schemas.microsoft.com/office/drawing/2014/main" id="{500C2D66-E4E9-4D65-9F7D-1F0F13820BDB}"/>
                </a:ext>
              </a:extLst>
            </p:cNvPr>
            <p:cNvSpPr>
              <a:spLocks noChangeShapeType="1"/>
            </p:cNvSpPr>
            <p:nvPr/>
          </p:nvSpPr>
          <p:spPr bwMode="auto">
            <a:xfrm>
              <a:off x="2496" y="1008"/>
              <a:ext cx="0" cy="624"/>
            </a:xfrm>
            <a:prstGeom prst="line">
              <a:avLst/>
            </a:prstGeom>
            <a:noFill/>
            <a:ln w="9525">
              <a:solidFill>
                <a:schemeClr val="tx1"/>
              </a:solidFill>
              <a:round/>
              <a:headEnd/>
              <a:tailEnd/>
            </a:ln>
          </p:spPr>
          <p:txBody>
            <a:bodyPr/>
            <a:lstStyle/>
            <a:p>
              <a:endParaRPr lang="zh-CN" altLang="en-US"/>
            </a:p>
          </p:txBody>
        </p:sp>
        <p:sp>
          <p:nvSpPr>
            <p:cNvPr id="42" name="Line 11">
              <a:extLst>
                <a:ext uri="{FF2B5EF4-FFF2-40B4-BE49-F238E27FC236}">
                  <a16:creationId xmlns:a16="http://schemas.microsoft.com/office/drawing/2014/main" id="{B6CD2145-9B27-4675-A0A8-6E1EA178AEBA}"/>
                </a:ext>
              </a:extLst>
            </p:cNvPr>
            <p:cNvSpPr>
              <a:spLocks noChangeShapeType="1"/>
            </p:cNvSpPr>
            <p:nvPr/>
          </p:nvSpPr>
          <p:spPr bwMode="auto">
            <a:xfrm>
              <a:off x="3264" y="1008"/>
              <a:ext cx="0" cy="624"/>
            </a:xfrm>
            <a:prstGeom prst="line">
              <a:avLst/>
            </a:prstGeom>
            <a:noFill/>
            <a:ln w="9525">
              <a:solidFill>
                <a:schemeClr val="tx1"/>
              </a:solidFill>
              <a:round/>
              <a:headEnd/>
              <a:tailEnd/>
            </a:ln>
          </p:spPr>
          <p:txBody>
            <a:bodyPr/>
            <a:lstStyle/>
            <a:p>
              <a:endParaRPr lang="zh-CN" altLang="en-US"/>
            </a:p>
          </p:txBody>
        </p:sp>
        <p:sp>
          <p:nvSpPr>
            <p:cNvPr id="43" name="Line 12">
              <a:extLst>
                <a:ext uri="{FF2B5EF4-FFF2-40B4-BE49-F238E27FC236}">
                  <a16:creationId xmlns:a16="http://schemas.microsoft.com/office/drawing/2014/main" id="{F33BFCC4-041F-4F3E-8803-60279217DC3C}"/>
                </a:ext>
              </a:extLst>
            </p:cNvPr>
            <p:cNvSpPr>
              <a:spLocks noChangeShapeType="1"/>
            </p:cNvSpPr>
            <p:nvPr/>
          </p:nvSpPr>
          <p:spPr bwMode="auto">
            <a:xfrm>
              <a:off x="2496" y="1536"/>
              <a:ext cx="768" cy="0"/>
            </a:xfrm>
            <a:prstGeom prst="line">
              <a:avLst/>
            </a:prstGeom>
            <a:noFill/>
            <a:ln w="9525">
              <a:solidFill>
                <a:schemeClr val="tx1"/>
              </a:solidFill>
              <a:round/>
              <a:headEnd type="arrow" w="med" len="med"/>
              <a:tailEnd type="arrow" w="med" len="med"/>
            </a:ln>
          </p:spPr>
          <p:txBody>
            <a:bodyPr/>
            <a:lstStyle/>
            <a:p>
              <a:endParaRPr lang="zh-CN" altLang="en-US"/>
            </a:p>
          </p:txBody>
        </p:sp>
        <p:sp>
          <p:nvSpPr>
            <p:cNvPr id="44" name="Text Box 13">
              <a:extLst>
                <a:ext uri="{FF2B5EF4-FFF2-40B4-BE49-F238E27FC236}">
                  <a16:creationId xmlns:a16="http://schemas.microsoft.com/office/drawing/2014/main" id="{0DDF8626-C6F0-423D-945A-3CCB4F0FE7B2}"/>
                </a:ext>
              </a:extLst>
            </p:cNvPr>
            <p:cNvSpPr txBox="1">
              <a:spLocks noChangeArrowheads="1"/>
            </p:cNvSpPr>
            <p:nvPr/>
          </p:nvSpPr>
          <p:spPr bwMode="auto">
            <a:xfrm>
              <a:off x="2803" y="1392"/>
              <a:ext cx="154" cy="233"/>
            </a:xfrm>
            <a:prstGeom prst="rect">
              <a:avLst/>
            </a:prstGeom>
            <a:solidFill>
              <a:schemeClr val="bg1"/>
            </a:solidFill>
            <a:ln w="9525">
              <a:noFill/>
              <a:miter lim="800000"/>
              <a:headEnd/>
              <a:tailEnd/>
            </a:ln>
          </p:spPr>
          <p:txBody>
            <a:bodyPr>
              <a:spAutoFit/>
            </a:bodyPr>
            <a:lstStyle/>
            <a:p>
              <a:r>
                <a:rPr lang="en-US" altLang="zh-CN" i="1" dirty="0"/>
                <a:t>f</a:t>
              </a:r>
            </a:p>
          </p:txBody>
        </p:sp>
        <p:grpSp>
          <p:nvGrpSpPr>
            <p:cNvPr id="45" name="Group 7">
              <a:extLst>
                <a:ext uri="{FF2B5EF4-FFF2-40B4-BE49-F238E27FC236}">
                  <a16:creationId xmlns:a16="http://schemas.microsoft.com/office/drawing/2014/main" id="{9A93741C-04A6-442F-BB9A-806F4513FEF8}"/>
                </a:ext>
              </a:extLst>
            </p:cNvPr>
            <p:cNvGrpSpPr>
              <a:grpSpLocks/>
            </p:cNvGrpSpPr>
            <p:nvPr/>
          </p:nvGrpSpPr>
          <p:grpSpPr bwMode="auto">
            <a:xfrm>
              <a:off x="2487" y="624"/>
              <a:ext cx="786" cy="771"/>
              <a:chOff x="724" y="1175"/>
              <a:chExt cx="786" cy="771"/>
            </a:xfrm>
          </p:grpSpPr>
          <p:sp>
            <p:nvSpPr>
              <p:cNvPr id="49" name="Oval 3">
                <a:extLst>
                  <a:ext uri="{FF2B5EF4-FFF2-40B4-BE49-F238E27FC236}">
                    <a16:creationId xmlns:a16="http://schemas.microsoft.com/office/drawing/2014/main" id="{8D18653C-CF62-4725-B4FB-02AF4ED09D9C}"/>
                  </a:ext>
                </a:extLst>
              </p:cNvPr>
              <p:cNvSpPr>
                <a:spLocks noChangeArrowheads="1"/>
              </p:cNvSpPr>
              <p:nvPr/>
            </p:nvSpPr>
            <p:spPr bwMode="auto">
              <a:xfrm>
                <a:off x="732" y="1175"/>
                <a:ext cx="778" cy="771"/>
              </a:xfrm>
              <a:prstGeom prst="ellipse">
                <a:avLst/>
              </a:prstGeom>
              <a:solidFill>
                <a:srgbClr val="FFFFCC"/>
              </a:solidFill>
              <a:ln w="9525">
                <a:solidFill>
                  <a:schemeClr val="tx1"/>
                </a:solidFill>
                <a:round/>
                <a:headEnd/>
                <a:tailEnd/>
              </a:ln>
            </p:spPr>
            <p:txBody>
              <a:bodyPr wrap="none" anchor="ctr"/>
              <a:lstStyle/>
              <a:p>
                <a:pPr algn="ctr"/>
                <a:endParaRPr lang="zh-CN" altLang="zh-CN">
                  <a:solidFill>
                    <a:schemeClr val="accent2"/>
                  </a:solidFill>
                </a:endParaRPr>
              </a:p>
            </p:txBody>
          </p:sp>
          <p:sp>
            <p:nvSpPr>
              <p:cNvPr id="50" name="Oval 4">
                <a:extLst>
                  <a:ext uri="{FF2B5EF4-FFF2-40B4-BE49-F238E27FC236}">
                    <a16:creationId xmlns:a16="http://schemas.microsoft.com/office/drawing/2014/main" id="{2B5EFD52-D572-49AD-8C1F-65EB354DB958}"/>
                  </a:ext>
                </a:extLst>
              </p:cNvPr>
              <p:cNvSpPr>
                <a:spLocks noChangeArrowheads="1"/>
              </p:cNvSpPr>
              <p:nvPr/>
            </p:nvSpPr>
            <p:spPr bwMode="auto">
              <a:xfrm>
                <a:off x="724" y="1355"/>
                <a:ext cx="187" cy="404"/>
              </a:xfrm>
              <a:prstGeom prst="ellipse">
                <a:avLst/>
              </a:prstGeom>
              <a:gradFill rotWithShape="0">
                <a:gsLst>
                  <a:gs pos="0">
                    <a:schemeClr val="bg1"/>
                  </a:gs>
                  <a:gs pos="100000">
                    <a:schemeClr val="hlink"/>
                  </a:gs>
                </a:gsLst>
                <a:path path="shape">
                  <a:fillToRect l="50000" t="50000" r="50000" b="50000"/>
                </a:path>
              </a:gradFill>
              <a:ln w="9525">
                <a:noFill/>
                <a:round/>
                <a:headEnd/>
                <a:tailEnd/>
              </a:ln>
            </p:spPr>
            <p:txBody>
              <a:bodyPr wrap="none" anchor="ctr"/>
              <a:lstStyle/>
              <a:p>
                <a:endParaRPr lang="zh-CN" altLang="en-US"/>
              </a:p>
            </p:txBody>
          </p:sp>
        </p:grpSp>
        <p:sp>
          <p:nvSpPr>
            <p:cNvPr id="46" name="Line 8">
              <a:extLst>
                <a:ext uri="{FF2B5EF4-FFF2-40B4-BE49-F238E27FC236}">
                  <a16:creationId xmlns:a16="http://schemas.microsoft.com/office/drawing/2014/main" id="{086BB508-F403-416A-BBEB-BD2E0C26892E}"/>
                </a:ext>
              </a:extLst>
            </p:cNvPr>
            <p:cNvSpPr>
              <a:spLocks noChangeShapeType="1"/>
            </p:cNvSpPr>
            <p:nvPr/>
          </p:nvSpPr>
          <p:spPr bwMode="auto">
            <a:xfrm>
              <a:off x="739" y="934"/>
              <a:ext cx="2530" cy="117"/>
            </a:xfrm>
            <a:prstGeom prst="line">
              <a:avLst/>
            </a:prstGeom>
            <a:noFill/>
            <a:ln w="19050">
              <a:solidFill>
                <a:schemeClr val="accent1"/>
              </a:solidFill>
              <a:round/>
              <a:headEnd/>
              <a:tailEnd/>
            </a:ln>
          </p:spPr>
          <p:txBody>
            <a:bodyPr/>
            <a:lstStyle/>
            <a:p>
              <a:endParaRPr lang="zh-CN" altLang="en-US"/>
            </a:p>
          </p:txBody>
        </p:sp>
        <p:sp>
          <p:nvSpPr>
            <p:cNvPr id="47" name="Line 9">
              <a:extLst>
                <a:ext uri="{FF2B5EF4-FFF2-40B4-BE49-F238E27FC236}">
                  <a16:creationId xmlns:a16="http://schemas.microsoft.com/office/drawing/2014/main" id="{984A6603-C48F-46C4-AEE6-2AFF704BF410}"/>
                </a:ext>
              </a:extLst>
            </p:cNvPr>
            <p:cNvSpPr>
              <a:spLocks noChangeShapeType="1"/>
            </p:cNvSpPr>
            <p:nvPr/>
          </p:nvSpPr>
          <p:spPr bwMode="auto">
            <a:xfrm flipV="1">
              <a:off x="755" y="966"/>
              <a:ext cx="2507" cy="132"/>
            </a:xfrm>
            <a:prstGeom prst="line">
              <a:avLst/>
            </a:prstGeom>
            <a:noFill/>
            <a:ln w="19050">
              <a:solidFill>
                <a:schemeClr val="accent1"/>
              </a:solidFill>
              <a:round/>
              <a:headEnd/>
              <a:tailEnd/>
            </a:ln>
          </p:spPr>
          <p:txBody>
            <a:bodyPr/>
            <a:lstStyle/>
            <a:p>
              <a:endParaRPr lang="zh-CN" altLang="en-US"/>
            </a:p>
          </p:txBody>
        </p:sp>
        <p:sp>
          <p:nvSpPr>
            <p:cNvPr id="48" name="Text Box 14">
              <a:extLst>
                <a:ext uri="{FF2B5EF4-FFF2-40B4-BE49-F238E27FC236}">
                  <a16:creationId xmlns:a16="http://schemas.microsoft.com/office/drawing/2014/main" id="{3F271E94-2DC3-4C5A-9643-D5BA348818FF}"/>
                </a:ext>
              </a:extLst>
            </p:cNvPr>
            <p:cNvSpPr txBox="1">
              <a:spLocks noChangeArrowheads="1"/>
            </p:cNvSpPr>
            <p:nvPr/>
          </p:nvSpPr>
          <p:spPr bwMode="auto">
            <a:xfrm>
              <a:off x="2574" y="1536"/>
              <a:ext cx="611" cy="233"/>
            </a:xfrm>
            <a:prstGeom prst="rect">
              <a:avLst/>
            </a:prstGeom>
            <a:noFill/>
            <a:ln w="9525">
              <a:noFill/>
              <a:miter lim="800000"/>
              <a:headEnd/>
              <a:tailEnd/>
            </a:ln>
          </p:spPr>
          <p:txBody>
            <a:bodyPr wrap="none">
              <a:spAutoFit/>
            </a:bodyPr>
            <a:lstStyle/>
            <a:p>
              <a:r>
                <a:rPr lang="en-US" altLang="zh-CN"/>
                <a:t>~22mm</a:t>
              </a:r>
            </a:p>
          </p:txBody>
        </p:sp>
      </p:grpSp>
      <p:sp>
        <p:nvSpPr>
          <p:cNvPr id="51" name="Text Box 16">
            <a:extLst>
              <a:ext uri="{FF2B5EF4-FFF2-40B4-BE49-F238E27FC236}">
                <a16:creationId xmlns:a16="http://schemas.microsoft.com/office/drawing/2014/main" id="{37CF5A05-1239-40F5-95E8-4C48EFAD17E6}"/>
              </a:ext>
            </a:extLst>
          </p:cNvPr>
          <p:cNvSpPr txBox="1">
            <a:spLocks noChangeArrowheads="1"/>
          </p:cNvSpPr>
          <p:nvPr/>
        </p:nvSpPr>
        <p:spPr bwMode="auto">
          <a:xfrm>
            <a:off x="5735597" y="2166078"/>
            <a:ext cx="4788024" cy="1268745"/>
          </a:xfrm>
          <a:prstGeom prst="rect">
            <a:avLst/>
          </a:prstGeom>
          <a:noFill/>
          <a:ln w="9525">
            <a:noFill/>
            <a:miter lim="800000"/>
            <a:headEnd/>
            <a:tailEnd/>
          </a:ln>
        </p:spPr>
        <p:txBody>
          <a:bodyPr wrap="square">
            <a:spAutoFit/>
          </a:bodyPr>
          <a:lstStyle/>
          <a:p>
            <a:pPr algn="just">
              <a:lnSpc>
                <a:spcPct val="150000"/>
              </a:lnSpc>
            </a:pPr>
            <a:r>
              <a:rPr lang="en-US" altLang="zh-CN" sz="2400" i="1" dirty="0">
                <a:latin typeface="Times New Roman" panose="02020603050405020304" pitchFamily="18" charset="0"/>
                <a:ea typeface="黑体" pitchFamily="49" charset="-122"/>
                <a:cs typeface="Times New Roman" panose="02020603050405020304" pitchFamily="18" charset="0"/>
              </a:rPr>
              <a:t>D</a:t>
            </a:r>
            <a:r>
              <a:rPr lang="en-US" altLang="zh-CN" sz="2400" baseline="-25000" dirty="0">
                <a:latin typeface="Times New Roman" panose="02020603050405020304" pitchFamily="18" charset="0"/>
                <a:ea typeface="黑体" pitchFamily="49" charset="-122"/>
                <a:cs typeface="Times New Roman" panose="02020603050405020304" pitchFamily="18" charset="0"/>
              </a:rPr>
              <a:t>e</a:t>
            </a:r>
            <a:r>
              <a:rPr lang="zh-CN" altLang="en-US" sz="2400" dirty="0">
                <a:latin typeface="Times New Roman" panose="02020603050405020304" pitchFamily="18" charset="0"/>
                <a:ea typeface="黑体" pitchFamily="49" charset="-122"/>
                <a:cs typeface="Times New Roman" panose="02020603050405020304" pitchFamily="18" charset="0"/>
              </a:rPr>
              <a:t>白昼小，黑夜大，一般</a:t>
            </a:r>
            <a:r>
              <a:rPr lang="en-US" altLang="zh-CN" sz="2400" dirty="0">
                <a:latin typeface="Times New Roman" panose="02020603050405020304" pitchFamily="18" charset="0"/>
                <a:ea typeface="黑体" pitchFamily="49" charset="-122"/>
                <a:cs typeface="Times New Roman" panose="02020603050405020304" pitchFamily="18" charset="0"/>
              </a:rPr>
              <a:t>2~8mm</a:t>
            </a:r>
            <a:r>
              <a:rPr lang="zh-CN" altLang="en-US" sz="2400" dirty="0">
                <a:latin typeface="Times New Roman" panose="02020603050405020304" pitchFamily="18" charset="0"/>
                <a:ea typeface="黑体" pitchFamily="49" charset="-122"/>
                <a:cs typeface="Times New Roman" panose="02020603050405020304" pitchFamily="18" charset="0"/>
              </a:rPr>
              <a:t>。</a:t>
            </a:r>
            <a:endParaRPr lang="en-US" altLang="zh-CN" sz="2400" dirty="0">
              <a:latin typeface="Times New Roman" panose="02020603050405020304" pitchFamily="18" charset="0"/>
              <a:ea typeface="黑体" pitchFamily="49" charset="-122"/>
              <a:cs typeface="Times New Roman" panose="02020603050405020304" pitchFamily="18" charset="0"/>
            </a:endParaRPr>
          </a:p>
          <a:p>
            <a:pPr algn="just">
              <a:lnSpc>
                <a:spcPct val="200000"/>
              </a:lnSpc>
            </a:pPr>
            <a:r>
              <a:rPr lang="zh-CN" altLang="en-US" sz="2400" dirty="0">
                <a:solidFill>
                  <a:srgbClr val="0000CC"/>
                </a:solidFill>
                <a:latin typeface="Times New Roman" panose="02020603050405020304" pitchFamily="18" charset="0"/>
                <a:ea typeface="黑体" pitchFamily="49" charset="-122"/>
                <a:cs typeface="Times New Roman" panose="02020603050405020304" pitchFamily="18" charset="0"/>
              </a:rPr>
              <a:t>分析白昼时人眼的分辨本领</a:t>
            </a:r>
            <a:r>
              <a:rPr lang="zh-CN" altLang="en-US" sz="2400" i="1" dirty="0">
                <a:solidFill>
                  <a:srgbClr val="0000CC"/>
                </a:solidFill>
                <a:latin typeface="Times New Roman" panose="02020603050405020304" pitchFamily="18" charset="0"/>
                <a:ea typeface="黑体" pitchFamily="49" charset="-122"/>
                <a:cs typeface="Times New Roman" panose="02020603050405020304" pitchFamily="18" charset="0"/>
                <a:sym typeface="Symbol" pitchFamily="18" charset="2"/>
              </a:rPr>
              <a:t></a:t>
            </a:r>
            <a:r>
              <a:rPr lang="en-US" altLang="zh-CN" sz="2400" baseline="-25000" dirty="0">
                <a:solidFill>
                  <a:srgbClr val="0000CC"/>
                </a:solidFill>
                <a:latin typeface="Times New Roman" panose="02020603050405020304" pitchFamily="18" charset="0"/>
                <a:ea typeface="黑体" pitchFamily="49" charset="-122"/>
                <a:cs typeface="Times New Roman" panose="02020603050405020304" pitchFamily="18" charset="0"/>
                <a:sym typeface="Symbol" pitchFamily="18" charset="2"/>
              </a:rPr>
              <a:t>e</a:t>
            </a:r>
            <a:r>
              <a:rPr lang="zh-CN" altLang="en-US" sz="2400" dirty="0">
                <a:solidFill>
                  <a:srgbClr val="0000CC"/>
                </a:solidFill>
                <a:latin typeface="Times New Roman" panose="02020603050405020304" pitchFamily="18" charset="0"/>
                <a:ea typeface="黑体" pitchFamily="49" charset="-122"/>
                <a:cs typeface="Times New Roman" panose="02020603050405020304" pitchFamily="18" charset="0"/>
                <a:sym typeface="Symbol" pitchFamily="18" charset="2"/>
              </a:rPr>
              <a:t>：</a:t>
            </a:r>
            <a:endParaRPr lang="en-US" altLang="zh-CN" sz="2400" dirty="0">
              <a:solidFill>
                <a:srgbClr val="0000CC"/>
              </a:solidFill>
              <a:latin typeface="Times New Roman" panose="02020603050405020304" pitchFamily="18" charset="0"/>
              <a:ea typeface="黑体" pitchFamily="49" charset="-122"/>
              <a:cs typeface="Times New Roman" panose="02020603050405020304" pitchFamily="18" charset="0"/>
            </a:endParaRPr>
          </a:p>
        </p:txBody>
      </p:sp>
      <p:sp>
        <p:nvSpPr>
          <p:cNvPr id="52" name="矩形 51">
            <a:extLst>
              <a:ext uri="{FF2B5EF4-FFF2-40B4-BE49-F238E27FC236}">
                <a16:creationId xmlns:a16="http://schemas.microsoft.com/office/drawing/2014/main" id="{FEFC5DEA-D4AF-4CC5-916D-A2EF58F3F8D9}"/>
              </a:ext>
            </a:extLst>
          </p:cNvPr>
          <p:cNvSpPr/>
          <p:nvPr/>
        </p:nvSpPr>
        <p:spPr>
          <a:xfrm>
            <a:off x="4900666" y="1427657"/>
            <a:ext cx="5092218" cy="461665"/>
          </a:xfrm>
          <a:prstGeom prst="rect">
            <a:avLst/>
          </a:prstGeom>
        </p:spPr>
        <p:txBody>
          <a:bodyPr wrap="square">
            <a:spAutoFit/>
          </a:bodyPr>
          <a:lstStyle/>
          <a:p>
            <a:r>
              <a:rPr lang="zh-CN" altLang="en-US" sz="2400" dirty="0">
                <a:solidFill>
                  <a:srgbClr val="000000"/>
                </a:solidFill>
                <a:latin typeface="Times New Roman" panose="02020603050405020304" pitchFamily="18" charset="0"/>
                <a:ea typeface="黑体" pitchFamily="49" charset="-122"/>
                <a:cs typeface="Times New Roman" panose="02020603050405020304" pitchFamily="18" charset="0"/>
              </a:rPr>
              <a:t>决定眼睛分辨本领的是瞳孔的直径</a:t>
            </a:r>
            <a:r>
              <a:rPr lang="en-US" altLang="zh-CN" sz="2400" i="1" dirty="0">
                <a:solidFill>
                  <a:srgbClr val="000000"/>
                </a:solidFill>
                <a:latin typeface="Times New Roman" panose="02020603050405020304" pitchFamily="18" charset="0"/>
                <a:ea typeface="黑体" pitchFamily="49" charset="-122"/>
                <a:cs typeface="Times New Roman" panose="02020603050405020304" pitchFamily="18" charset="0"/>
              </a:rPr>
              <a:t>D</a:t>
            </a:r>
            <a:r>
              <a:rPr lang="en-US" altLang="zh-CN" sz="2400" baseline="-25000" dirty="0">
                <a:solidFill>
                  <a:srgbClr val="000000"/>
                </a:solidFill>
                <a:latin typeface="Times New Roman" panose="02020603050405020304" pitchFamily="18" charset="0"/>
                <a:ea typeface="黑体" pitchFamily="49" charset="-122"/>
                <a:cs typeface="Times New Roman" panose="02020603050405020304" pitchFamily="18" charset="0"/>
              </a:rPr>
              <a:t>e</a:t>
            </a:r>
            <a:r>
              <a:rPr lang="en-US" altLang="zh-CN" sz="2400" dirty="0">
                <a:solidFill>
                  <a:srgbClr val="000000"/>
                </a:solidFill>
                <a:latin typeface="Times New Roman" panose="02020603050405020304" pitchFamily="18" charset="0"/>
                <a:ea typeface="黑体" pitchFamily="49" charset="-122"/>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graphicFrame>
        <p:nvGraphicFramePr>
          <p:cNvPr id="53" name="对象 52">
            <a:extLst>
              <a:ext uri="{FF2B5EF4-FFF2-40B4-BE49-F238E27FC236}">
                <a16:creationId xmlns:a16="http://schemas.microsoft.com/office/drawing/2014/main" id="{B0F51F61-6306-44DE-BB32-1FE3BB55B423}"/>
              </a:ext>
            </a:extLst>
          </p:cNvPr>
          <p:cNvGraphicFramePr>
            <a:graphicFrameLocks noChangeAspect="1"/>
          </p:cNvGraphicFramePr>
          <p:nvPr>
            <p:extLst>
              <p:ext uri="{D42A27DB-BD31-4B8C-83A1-F6EECF244321}">
                <p14:modId xmlns:p14="http://schemas.microsoft.com/office/powerpoint/2010/main" val="3227341509"/>
              </p:ext>
            </p:extLst>
          </p:nvPr>
        </p:nvGraphicFramePr>
        <p:xfrm>
          <a:off x="2228934" y="3866400"/>
          <a:ext cx="6369050" cy="465137"/>
        </p:xfrm>
        <a:graphic>
          <a:graphicData uri="http://schemas.openxmlformats.org/presentationml/2006/ole">
            <mc:AlternateContent xmlns:mc="http://schemas.openxmlformats.org/markup-compatibility/2006">
              <mc:Choice xmlns:v="urn:schemas-microsoft-com:vml" Requires="v">
                <p:oleObj spid="_x0000_s5164" name="Equation" r:id="rId3" imgW="3098520" imgH="228600" progId="Equation.DSMT4">
                  <p:embed/>
                </p:oleObj>
              </mc:Choice>
              <mc:Fallback>
                <p:oleObj name="Equation" r:id="rId3" imgW="3098520" imgH="228600" progId="Equation.DSMT4">
                  <p:embed/>
                  <p:pic>
                    <p:nvPicPr>
                      <p:cNvPr id="3" name="对象 2"/>
                      <p:cNvPicPr>
                        <a:picLocks noChangeAspect="1" noChangeArrowheads="1"/>
                      </p:cNvPicPr>
                      <p:nvPr/>
                    </p:nvPicPr>
                    <p:blipFill>
                      <a:blip r:embed="rId4"/>
                      <a:srcRect/>
                      <a:stretch>
                        <a:fillRect/>
                      </a:stretch>
                    </p:blipFill>
                    <p:spPr bwMode="auto">
                      <a:xfrm>
                        <a:off x="2228934" y="3866400"/>
                        <a:ext cx="636905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4" name="组合 53">
            <a:extLst>
              <a:ext uri="{FF2B5EF4-FFF2-40B4-BE49-F238E27FC236}">
                <a16:creationId xmlns:a16="http://schemas.microsoft.com/office/drawing/2014/main" id="{26A0E7C2-B165-4B94-8CB5-D73F11F85C32}"/>
              </a:ext>
            </a:extLst>
          </p:cNvPr>
          <p:cNvGrpSpPr/>
          <p:nvPr/>
        </p:nvGrpSpPr>
        <p:grpSpPr>
          <a:xfrm>
            <a:off x="4876639" y="2584747"/>
            <a:ext cx="609157" cy="533920"/>
            <a:chOff x="3497017" y="1285336"/>
            <a:chExt cx="609157" cy="533920"/>
          </a:xfrm>
        </p:grpSpPr>
        <p:sp>
          <p:nvSpPr>
            <p:cNvPr id="55" name="矩形 54">
              <a:extLst>
                <a:ext uri="{FF2B5EF4-FFF2-40B4-BE49-F238E27FC236}">
                  <a16:creationId xmlns:a16="http://schemas.microsoft.com/office/drawing/2014/main" id="{89DE893C-FA76-406F-9CD6-00A3CE34CCB2}"/>
                </a:ext>
              </a:extLst>
            </p:cNvPr>
            <p:cNvSpPr/>
            <p:nvPr/>
          </p:nvSpPr>
          <p:spPr>
            <a:xfrm>
              <a:off x="3497017" y="1449924"/>
              <a:ext cx="606256" cy="369332"/>
            </a:xfrm>
            <a:prstGeom prst="rect">
              <a:avLst/>
            </a:prstGeom>
          </p:spPr>
          <p:txBody>
            <a:bodyPr wrap="none">
              <a:spAutoFit/>
            </a:bodyPr>
            <a:lstStyle/>
            <a:p>
              <a:r>
                <a:rPr lang="en-US" altLang="zh-CN" i="1" dirty="0">
                  <a:latin typeface="Symbol" pitchFamily="18" charset="2"/>
                </a:rPr>
                <a:t> </a:t>
              </a:r>
              <a:r>
                <a:rPr lang="en-US" altLang="zh-CN" dirty="0"/>
                <a:t>’</a:t>
              </a:r>
              <a:r>
                <a:rPr lang="en-US" altLang="zh-CN" baseline="-25000" dirty="0"/>
                <a:t>e</a:t>
              </a:r>
              <a:endParaRPr lang="zh-CN" altLang="en-US" baseline="-25000" dirty="0"/>
            </a:p>
          </p:txBody>
        </p:sp>
        <p:sp>
          <p:nvSpPr>
            <p:cNvPr id="61" name="任意多边形 7">
              <a:extLst>
                <a:ext uri="{FF2B5EF4-FFF2-40B4-BE49-F238E27FC236}">
                  <a16:creationId xmlns:a16="http://schemas.microsoft.com/office/drawing/2014/main" id="{25C2C573-BEB9-49CB-9C09-80F62932751A}"/>
                </a:ext>
              </a:extLst>
            </p:cNvPr>
            <p:cNvSpPr/>
            <p:nvPr/>
          </p:nvSpPr>
          <p:spPr>
            <a:xfrm>
              <a:off x="3864634" y="1285336"/>
              <a:ext cx="34610" cy="90425"/>
            </a:xfrm>
            <a:custGeom>
              <a:avLst/>
              <a:gdLst>
                <a:gd name="connsiteX0" fmla="*/ 8626 w 34610"/>
                <a:gd name="connsiteY0" fmla="*/ 0 h 90425"/>
                <a:gd name="connsiteX1" fmla="*/ 34506 w 34610"/>
                <a:gd name="connsiteY1" fmla="*/ 43132 h 90425"/>
                <a:gd name="connsiteX2" fmla="*/ 0 w 34610"/>
                <a:gd name="connsiteY2" fmla="*/ 69011 h 90425"/>
              </a:gdLst>
              <a:ahLst/>
              <a:cxnLst>
                <a:cxn ang="0">
                  <a:pos x="connsiteX0" y="connsiteY0"/>
                </a:cxn>
                <a:cxn ang="0">
                  <a:pos x="connsiteX1" y="connsiteY1"/>
                </a:cxn>
                <a:cxn ang="0">
                  <a:pos x="connsiteX2" y="connsiteY2"/>
                </a:cxn>
              </a:cxnLst>
              <a:rect l="l" t="t" r="r" b="b"/>
              <a:pathLst>
                <a:path w="34610" h="90425">
                  <a:moveTo>
                    <a:pt x="8626" y="0"/>
                  </a:moveTo>
                  <a:cubicBezTo>
                    <a:pt x="22285" y="15815"/>
                    <a:pt x="35944" y="31630"/>
                    <a:pt x="34506" y="43132"/>
                  </a:cubicBezTo>
                  <a:cubicBezTo>
                    <a:pt x="33068" y="54634"/>
                    <a:pt x="27317" y="125083"/>
                    <a:pt x="0" y="690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8">
              <a:extLst>
                <a:ext uri="{FF2B5EF4-FFF2-40B4-BE49-F238E27FC236}">
                  <a16:creationId xmlns:a16="http://schemas.microsoft.com/office/drawing/2014/main" id="{4408CDA9-62B9-4ACB-9A64-463177E8AD2C}"/>
                </a:ext>
              </a:extLst>
            </p:cNvPr>
            <p:cNvSpPr/>
            <p:nvPr/>
          </p:nvSpPr>
          <p:spPr>
            <a:xfrm>
              <a:off x="3942272" y="1319842"/>
              <a:ext cx="163902" cy="293298"/>
            </a:xfrm>
            <a:custGeom>
              <a:avLst/>
              <a:gdLst>
                <a:gd name="connsiteX0" fmla="*/ 0 w 163902"/>
                <a:gd name="connsiteY0" fmla="*/ 0 h 293298"/>
                <a:gd name="connsiteX1" fmla="*/ 163902 w 163902"/>
                <a:gd name="connsiteY1" fmla="*/ 112143 h 293298"/>
                <a:gd name="connsiteX2" fmla="*/ 0 w 163902"/>
                <a:gd name="connsiteY2" fmla="*/ 293298 h 293298"/>
              </a:gdLst>
              <a:ahLst/>
              <a:cxnLst>
                <a:cxn ang="0">
                  <a:pos x="connsiteX0" y="connsiteY0"/>
                </a:cxn>
                <a:cxn ang="0">
                  <a:pos x="connsiteX1" y="connsiteY1"/>
                </a:cxn>
                <a:cxn ang="0">
                  <a:pos x="connsiteX2" y="connsiteY2"/>
                </a:cxn>
              </a:cxnLst>
              <a:rect l="l" t="t" r="r" b="b"/>
              <a:pathLst>
                <a:path w="163902" h="293298">
                  <a:moveTo>
                    <a:pt x="0" y="0"/>
                  </a:moveTo>
                  <a:cubicBezTo>
                    <a:pt x="81951" y="31630"/>
                    <a:pt x="163902" y="63260"/>
                    <a:pt x="163902" y="112143"/>
                  </a:cubicBezTo>
                  <a:cubicBezTo>
                    <a:pt x="163902" y="161026"/>
                    <a:pt x="25879" y="278921"/>
                    <a:pt x="0" y="293298"/>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a:extLst>
              <a:ext uri="{FF2B5EF4-FFF2-40B4-BE49-F238E27FC236}">
                <a16:creationId xmlns:a16="http://schemas.microsoft.com/office/drawing/2014/main" id="{8CA48C06-22B7-4B18-9775-80FF228C61B2}"/>
              </a:ext>
            </a:extLst>
          </p:cNvPr>
          <p:cNvGrpSpPr/>
          <p:nvPr/>
        </p:nvGrpSpPr>
        <p:grpSpPr>
          <a:xfrm>
            <a:off x="1798873" y="2441082"/>
            <a:ext cx="546907" cy="338554"/>
            <a:chOff x="419251" y="1141671"/>
            <a:chExt cx="546907" cy="338554"/>
          </a:xfrm>
        </p:grpSpPr>
        <p:sp>
          <p:nvSpPr>
            <p:cNvPr id="64" name="矩形 63">
              <a:extLst>
                <a:ext uri="{FF2B5EF4-FFF2-40B4-BE49-F238E27FC236}">
                  <a16:creationId xmlns:a16="http://schemas.microsoft.com/office/drawing/2014/main" id="{852014AA-69E5-4C52-A1BC-4AD86F8EDBD4}"/>
                </a:ext>
              </a:extLst>
            </p:cNvPr>
            <p:cNvSpPr/>
            <p:nvPr/>
          </p:nvSpPr>
          <p:spPr>
            <a:xfrm>
              <a:off x="419251" y="1141671"/>
              <a:ext cx="460382" cy="338554"/>
            </a:xfrm>
            <a:prstGeom prst="rect">
              <a:avLst/>
            </a:prstGeom>
          </p:spPr>
          <p:txBody>
            <a:bodyPr wrap="none">
              <a:spAutoFit/>
            </a:bodyPr>
            <a:lstStyle/>
            <a:p>
              <a:r>
                <a:rPr lang="en-US" altLang="zh-CN" sz="1600" i="1" dirty="0">
                  <a:latin typeface="Symbol" pitchFamily="18" charset="2"/>
                </a:rPr>
                <a:t></a:t>
              </a:r>
              <a:r>
                <a:rPr lang="en-US" altLang="zh-CN" sz="1600" baseline="-25000" dirty="0"/>
                <a:t>e</a:t>
              </a:r>
              <a:endParaRPr lang="zh-CN" altLang="en-US" sz="1600" baseline="-25000" dirty="0"/>
            </a:p>
          </p:txBody>
        </p:sp>
        <p:sp>
          <p:nvSpPr>
            <p:cNvPr id="65" name="任意多边形 9">
              <a:extLst>
                <a:ext uri="{FF2B5EF4-FFF2-40B4-BE49-F238E27FC236}">
                  <a16:creationId xmlns:a16="http://schemas.microsoft.com/office/drawing/2014/main" id="{99416A7B-27A1-4A4B-8F61-6BF19A34E860}"/>
                </a:ext>
              </a:extLst>
            </p:cNvPr>
            <p:cNvSpPr/>
            <p:nvPr/>
          </p:nvSpPr>
          <p:spPr>
            <a:xfrm>
              <a:off x="879633" y="1233577"/>
              <a:ext cx="86525" cy="198408"/>
            </a:xfrm>
            <a:custGeom>
              <a:avLst/>
              <a:gdLst>
                <a:gd name="connsiteX0" fmla="*/ 86525 w 86525"/>
                <a:gd name="connsiteY0" fmla="*/ 0 h 198408"/>
                <a:gd name="connsiteX1" fmla="*/ 261 w 86525"/>
                <a:gd name="connsiteY1" fmla="*/ 94891 h 198408"/>
                <a:gd name="connsiteX2" fmla="*/ 60646 w 86525"/>
                <a:gd name="connsiteY2" fmla="*/ 198408 h 198408"/>
              </a:gdLst>
              <a:ahLst/>
              <a:cxnLst>
                <a:cxn ang="0">
                  <a:pos x="connsiteX0" y="connsiteY0"/>
                </a:cxn>
                <a:cxn ang="0">
                  <a:pos x="connsiteX1" y="connsiteY1"/>
                </a:cxn>
                <a:cxn ang="0">
                  <a:pos x="connsiteX2" y="connsiteY2"/>
                </a:cxn>
              </a:cxnLst>
              <a:rect l="l" t="t" r="r" b="b"/>
              <a:pathLst>
                <a:path w="86525" h="198408">
                  <a:moveTo>
                    <a:pt x="86525" y="0"/>
                  </a:moveTo>
                  <a:cubicBezTo>
                    <a:pt x="45549" y="30911"/>
                    <a:pt x="4574" y="61823"/>
                    <a:pt x="261" y="94891"/>
                  </a:cubicBezTo>
                  <a:cubicBezTo>
                    <a:pt x="-4052" y="127959"/>
                    <a:pt x="46269" y="182593"/>
                    <a:pt x="60646" y="1984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66" name="对象 65">
            <a:extLst>
              <a:ext uri="{FF2B5EF4-FFF2-40B4-BE49-F238E27FC236}">
                <a16:creationId xmlns:a16="http://schemas.microsoft.com/office/drawing/2014/main" id="{38B09970-51B2-4BC4-9720-336532288BC4}"/>
              </a:ext>
            </a:extLst>
          </p:cNvPr>
          <p:cNvGraphicFramePr>
            <a:graphicFrameLocks noChangeAspect="1"/>
          </p:cNvGraphicFramePr>
          <p:nvPr>
            <p:extLst>
              <p:ext uri="{D42A27DB-BD31-4B8C-83A1-F6EECF244321}">
                <p14:modId xmlns:p14="http://schemas.microsoft.com/office/powerpoint/2010/main" val="4003326792"/>
              </p:ext>
            </p:extLst>
          </p:nvPr>
        </p:nvGraphicFramePr>
        <p:xfrm>
          <a:off x="2976425" y="4296364"/>
          <a:ext cx="3407244" cy="830413"/>
        </p:xfrm>
        <a:graphic>
          <a:graphicData uri="http://schemas.openxmlformats.org/presentationml/2006/ole">
            <mc:AlternateContent xmlns:mc="http://schemas.openxmlformats.org/markup-compatibility/2006">
              <mc:Choice xmlns:v="urn:schemas-microsoft-com:vml" Requires="v">
                <p:oleObj spid="_x0000_s5165" name="Equation" r:id="rId5" imgW="1752480" imgH="431640" progId="Equation.DSMT4">
                  <p:embed/>
                </p:oleObj>
              </mc:Choice>
              <mc:Fallback>
                <p:oleObj name="Equation" r:id="rId5" imgW="1752480" imgH="431640" progId="Equation.DSMT4">
                  <p:embed/>
                  <p:pic>
                    <p:nvPicPr>
                      <p:cNvPr id="11" name="对象 10"/>
                      <p:cNvPicPr>
                        <a:picLocks noChangeAspect="1" noChangeArrowheads="1"/>
                      </p:cNvPicPr>
                      <p:nvPr/>
                    </p:nvPicPr>
                    <p:blipFill>
                      <a:blip r:embed="rId6"/>
                      <a:srcRect/>
                      <a:stretch>
                        <a:fillRect/>
                      </a:stretch>
                    </p:blipFill>
                    <p:spPr bwMode="auto">
                      <a:xfrm>
                        <a:off x="2976425" y="4296364"/>
                        <a:ext cx="3407244" cy="830413"/>
                      </a:xfrm>
                      <a:prstGeom prst="rect">
                        <a:avLst/>
                      </a:prstGeom>
                      <a:noFill/>
                      <a:ln>
                        <a:noFill/>
                      </a:ln>
                    </p:spPr>
                  </p:pic>
                </p:oleObj>
              </mc:Fallback>
            </mc:AlternateContent>
          </a:graphicData>
        </a:graphic>
      </p:graphicFrame>
      <p:graphicFrame>
        <p:nvGraphicFramePr>
          <p:cNvPr id="67" name="对象 66">
            <a:extLst>
              <a:ext uri="{FF2B5EF4-FFF2-40B4-BE49-F238E27FC236}">
                <a16:creationId xmlns:a16="http://schemas.microsoft.com/office/drawing/2014/main" id="{11AA482A-3654-4842-A68C-11D9C665AEB6}"/>
              </a:ext>
            </a:extLst>
          </p:cNvPr>
          <p:cNvGraphicFramePr>
            <a:graphicFrameLocks noChangeAspect="1"/>
          </p:cNvGraphicFramePr>
          <p:nvPr>
            <p:extLst>
              <p:ext uri="{D42A27DB-BD31-4B8C-83A1-F6EECF244321}">
                <p14:modId xmlns:p14="http://schemas.microsoft.com/office/powerpoint/2010/main" val="3265838951"/>
              </p:ext>
            </p:extLst>
          </p:nvPr>
        </p:nvGraphicFramePr>
        <p:xfrm>
          <a:off x="2269344" y="5205264"/>
          <a:ext cx="6161088" cy="879475"/>
        </p:xfrm>
        <a:graphic>
          <a:graphicData uri="http://schemas.openxmlformats.org/presentationml/2006/ole">
            <mc:AlternateContent xmlns:mc="http://schemas.openxmlformats.org/markup-compatibility/2006">
              <mc:Choice xmlns:v="urn:schemas-microsoft-com:vml" Requires="v">
                <p:oleObj spid="_x0000_s5166" name="Equation" r:id="rId7" imgW="2997000" imgH="431640" progId="Equation.DSMT4">
                  <p:embed/>
                </p:oleObj>
              </mc:Choice>
              <mc:Fallback>
                <p:oleObj name="Equation" r:id="rId7" imgW="2997000" imgH="431640" progId="Equation.DSMT4">
                  <p:embed/>
                  <p:pic>
                    <p:nvPicPr>
                      <p:cNvPr id="5" name="对象 4"/>
                      <p:cNvPicPr>
                        <a:picLocks noChangeAspect="1" noChangeArrowheads="1"/>
                      </p:cNvPicPr>
                      <p:nvPr/>
                    </p:nvPicPr>
                    <p:blipFill>
                      <a:blip r:embed="rId8"/>
                      <a:srcRect/>
                      <a:stretch>
                        <a:fillRect/>
                      </a:stretch>
                    </p:blipFill>
                    <p:spPr bwMode="auto">
                      <a:xfrm>
                        <a:off x="2269344" y="5205264"/>
                        <a:ext cx="6161088"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8140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Effect transition="in" filter="wipe(left)">
                                      <p:cBhvr>
                                        <p:cTn id="7" dur="1750"/>
                                        <p:tgtEl>
                                          <p:spTgt spid="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
                                            <p:txEl>
                                              <p:pRg st="1" end="1"/>
                                            </p:txEl>
                                          </p:spTgt>
                                        </p:tgtEl>
                                        <p:attrNameLst>
                                          <p:attrName>style.visibility</p:attrName>
                                        </p:attrNameLst>
                                      </p:cBhvr>
                                      <p:to>
                                        <p:strVal val="visible"/>
                                      </p:to>
                                    </p:set>
                                    <p:animEffect transition="in" filter="wipe(left)">
                                      <p:cBhvr>
                                        <p:cTn id="12" dur="1750"/>
                                        <p:tgtEl>
                                          <p:spTgt spid="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up)">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right)">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光学仪器的像分辨本领</a:t>
            </a:r>
            <a:endParaRPr lang="en-US" dirty="0"/>
          </a:p>
        </p:txBody>
      </p:sp>
      <p:grpSp>
        <p:nvGrpSpPr>
          <p:cNvPr id="56" name="Group 113">
            <a:extLst>
              <a:ext uri="{FF2B5EF4-FFF2-40B4-BE49-F238E27FC236}">
                <a16:creationId xmlns:a16="http://schemas.microsoft.com/office/drawing/2014/main" id="{4B6E389A-25EA-4CE9-B13C-8BFB5FFCE6E0}"/>
              </a:ext>
            </a:extLst>
          </p:cNvPr>
          <p:cNvGrpSpPr>
            <a:grpSpLocks/>
          </p:cNvGrpSpPr>
          <p:nvPr/>
        </p:nvGrpSpPr>
        <p:grpSpPr bwMode="auto">
          <a:xfrm>
            <a:off x="6379437" y="2776372"/>
            <a:ext cx="1547811" cy="1081087"/>
            <a:chOff x="3243" y="799"/>
            <a:chExt cx="975" cy="681"/>
          </a:xfrm>
        </p:grpSpPr>
        <p:sp>
          <p:nvSpPr>
            <p:cNvPr id="57" name="Rectangle 5">
              <a:extLst>
                <a:ext uri="{FF2B5EF4-FFF2-40B4-BE49-F238E27FC236}">
                  <a16:creationId xmlns:a16="http://schemas.microsoft.com/office/drawing/2014/main" id="{0131794F-D15B-461E-9AB5-3B6E74C9C499}"/>
                </a:ext>
              </a:extLst>
            </p:cNvPr>
            <p:cNvSpPr>
              <a:spLocks noChangeArrowheads="1"/>
            </p:cNvSpPr>
            <p:nvPr/>
          </p:nvSpPr>
          <p:spPr bwMode="auto">
            <a:xfrm>
              <a:off x="3475" y="799"/>
              <a:ext cx="743" cy="154"/>
            </a:xfrm>
            <a:prstGeom prst="rect">
              <a:avLst/>
            </a:prstGeom>
            <a:noFill/>
            <a:ln w="9525">
              <a:noFill/>
              <a:miter lim="800000"/>
              <a:headEnd/>
              <a:tailEnd/>
            </a:ln>
          </p:spPr>
          <p:txBody>
            <a:bodyPr lIns="12700" tIns="12700" rIns="12700" bIns="12700"/>
            <a:lstStyle/>
            <a:p>
              <a:pPr algn="just"/>
              <a:r>
                <a:rPr lang="en-US" altLang="zh-CN" b="1" dirty="0">
                  <a:solidFill>
                    <a:schemeClr val="bg1"/>
                  </a:solidFill>
                  <a:latin typeface="Times New Roman" pitchFamily="18" charset="0"/>
                  <a:cs typeface="Times New Roman" pitchFamily="18" charset="0"/>
                </a:rPr>
                <a:t>1</a:t>
              </a:r>
              <a:r>
                <a:rPr lang="en-US" altLang="zh-CN" b="1" i="1" dirty="0">
                  <a:solidFill>
                    <a:schemeClr val="bg1"/>
                  </a:solidFill>
                  <a:latin typeface="Times New Roman" pitchFamily="18" charset="0"/>
                  <a:cs typeface="Times New Roman" pitchFamily="18" charset="0"/>
                </a:rPr>
                <a:t>.22</a:t>
              </a:r>
              <a:r>
                <a:rPr lang="en-US" altLang="zh-CN" b="1" i="1" dirty="0">
                  <a:solidFill>
                    <a:schemeClr val="bg1"/>
                  </a:solidFill>
                  <a:latin typeface="Times New Roman" pitchFamily="18" charset="0"/>
                  <a:cs typeface="Times New Roman" pitchFamily="18" charset="0"/>
                  <a:sym typeface="Symbol" pitchFamily="18" charset="2"/>
                </a:rPr>
                <a:t></a:t>
              </a:r>
              <a:r>
                <a:rPr lang="en-US" altLang="zh-CN" b="1" i="1" dirty="0">
                  <a:solidFill>
                    <a:schemeClr val="bg1"/>
                  </a:solidFill>
                  <a:latin typeface="Times New Roman" pitchFamily="18" charset="0"/>
                  <a:cs typeface="Times New Roman" pitchFamily="18" charset="0"/>
                </a:rPr>
                <a:t>/D</a:t>
              </a:r>
              <a:endParaRPr lang="en-US" altLang="zh-CN" dirty="0">
                <a:solidFill>
                  <a:schemeClr val="bg1"/>
                </a:solidFill>
                <a:latin typeface="Times New Roman" pitchFamily="18" charset="0"/>
                <a:cs typeface="Times New Roman" pitchFamily="18" charset="0"/>
              </a:endParaRPr>
            </a:p>
          </p:txBody>
        </p:sp>
        <p:sp>
          <p:nvSpPr>
            <p:cNvPr id="58" name="Line 111">
              <a:extLst>
                <a:ext uri="{FF2B5EF4-FFF2-40B4-BE49-F238E27FC236}">
                  <a16:creationId xmlns:a16="http://schemas.microsoft.com/office/drawing/2014/main" id="{E3B5A98B-929E-403C-86EE-CFCD234EC1B9}"/>
                </a:ext>
              </a:extLst>
            </p:cNvPr>
            <p:cNvSpPr>
              <a:spLocks noChangeShapeType="1"/>
            </p:cNvSpPr>
            <p:nvPr/>
          </p:nvSpPr>
          <p:spPr bwMode="auto">
            <a:xfrm flipH="1">
              <a:off x="3243" y="1026"/>
              <a:ext cx="408" cy="454"/>
            </a:xfrm>
            <a:prstGeom prst="line">
              <a:avLst/>
            </a:prstGeom>
            <a:noFill/>
            <a:ln w="38100">
              <a:solidFill>
                <a:schemeClr val="bg1"/>
              </a:solidFill>
              <a:round/>
              <a:headEnd/>
              <a:tailEnd type="triangle" w="med" len="med"/>
            </a:ln>
          </p:spPr>
          <p:txBody>
            <a:bodyPr/>
            <a:lstStyle/>
            <a:p>
              <a:endParaRPr lang="zh-CN" altLang="en-US"/>
            </a:p>
          </p:txBody>
        </p:sp>
        <p:sp>
          <p:nvSpPr>
            <p:cNvPr id="59" name="Line 112">
              <a:extLst>
                <a:ext uri="{FF2B5EF4-FFF2-40B4-BE49-F238E27FC236}">
                  <a16:creationId xmlns:a16="http://schemas.microsoft.com/office/drawing/2014/main" id="{24627EFD-D980-4835-BD1B-1FBE7D370ECB}"/>
                </a:ext>
              </a:extLst>
            </p:cNvPr>
            <p:cNvSpPr>
              <a:spLocks noChangeShapeType="1"/>
            </p:cNvSpPr>
            <p:nvPr/>
          </p:nvSpPr>
          <p:spPr bwMode="auto">
            <a:xfrm>
              <a:off x="3424" y="1026"/>
              <a:ext cx="590" cy="0"/>
            </a:xfrm>
            <a:prstGeom prst="line">
              <a:avLst/>
            </a:prstGeom>
            <a:noFill/>
            <a:ln w="57150" cmpd="thinThick">
              <a:solidFill>
                <a:schemeClr val="bg1"/>
              </a:solidFill>
              <a:round/>
              <a:headEnd/>
              <a:tailEnd/>
            </a:ln>
          </p:spPr>
          <p:txBody>
            <a:bodyPr/>
            <a:lstStyle/>
            <a:p>
              <a:endParaRPr lang="zh-CN" altLang="en-US"/>
            </a:p>
          </p:txBody>
        </p:sp>
      </p:grpSp>
      <p:sp>
        <p:nvSpPr>
          <p:cNvPr id="60" name="Rectangle 2">
            <a:extLst>
              <a:ext uri="{FF2B5EF4-FFF2-40B4-BE49-F238E27FC236}">
                <a16:creationId xmlns:a16="http://schemas.microsoft.com/office/drawing/2014/main" id="{5F238008-27B2-4FC9-BDD7-D7FBC28553DD}"/>
              </a:ext>
            </a:extLst>
          </p:cNvPr>
          <p:cNvSpPr>
            <a:spLocks noChangeArrowheads="1"/>
          </p:cNvSpPr>
          <p:nvPr/>
        </p:nvSpPr>
        <p:spPr bwMode="auto">
          <a:xfrm>
            <a:off x="8251449" y="1774903"/>
            <a:ext cx="2304256" cy="175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spcBef>
                <a:spcPct val="50000"/>
              </a:spcBef>
            </a:pPr>
            <a:r>
              <a:rPr lang="zh-CN" altLang="en-US" dirty="0">
                <a:solidFill>
                  <a:schemeClr val="bg1"/>
                </a:solidFill>
              </a:rPr>
              <a:t>零级斑占总能量的 </a:t>
            </a:r>
            <a:r>
              <a:rPr lang="en-US" altLang="zh-CN" dirty="0">
                <a:solidFill>
                  <a:schemeClr val="bg1"/>
                </a:solidFill>
              </a:rPr>
              <a:t>84%</a:t>
            </a:r>
          </a:p>
          <a:p>
            <a:pPr eaLnBrk="0" hangingPunct="0">
              <a:spcBef>
                <a:spcPct val="50000"/>
              </a:spcBef>
            </a:pPr>
            <a:r>
              <a:rPr lang="en-US" altLang="zh-CN" dirty="0">
                <a:solidFill>
                  <a:schemeClr val="bg1"/>
                </a:solidFill>
              </a:rPr>
              <a:t> ( </a:t>
            </a:r>
            <a:r>
              <a:rPr lang="zh-CN" altLang="en-US" dirty="0">
                <a:solidFill>
                  <a:schemeClr val="bg1"/>
                </a:solidFill>
              </a:rPr>
              <a:t>矩形孔 </a:t>
            </a:r>
            <a:r>
              <a:rPr lang="en-US" altLang="zh-CN" dirty="0">
                <a:solidFill>
                  <a:schemeClr val="bg1"/>
                </a:solidFill>
              </a:rPr>
              <a:t>81%)</a:t>
            </a:r>
            <a:r>
              <a:rPr lang="zh-CN" altLang="en-US" dirty="0">
                <a:solidFill>
                  <a:schemeClr val="bg1"/>
                </a:solidFill>
              </a:rPr>
              <a:t>。</a:t>
            </a:r>
          </a:p>
          <a:p>
            <a:pPr eaLnBrk="0" hangingPunct="0">
              <a:spcBef>
                <a:spcPct val="50000"/>
              </a:spcBef>
            </a:pPr>
            <a:r>
              <a:rPr lang="zh-CN" altLang="en-US" dirty="0">
                <a:solidFill>
                  <a:schemeClr val="bg1"/>
                </a:solidFill>
              </a:rPr>
              <a:t>        零级斑面积与圆孔面积成反比。</a:t>
            </a:r>
          </a:p>
        </p:txBody>
      </p:sp>
      <p:graphicFrame>
        <p:nvGraphicFramePr>
          <p:cNvPr id="9" name="Object 3">
            <a:extLst>
              <a:ext uri="{FF2B5EF4-FFF2-40B4-BE49-F238E27FC236}">
                <a16:creationId xmlns:a16="http://schemas.microsoft.com/office/drawing/2014/main" id="{70F80BF5-8E31-432C-AA61-DDA484232EF0}"/>
              </a:ext>
            </a:extLst>
          </p:cNvPr>
          <p:cNvGraphicFramePr>
            <a:graphicFrameLocks noChangeAspect="1"/>
          </p:cNvGraphicFramePr>
          <p:nvPr/>
        </p:nvGraphicFramePr>
        <p:xfrm>
          <a:off x="2639617" y="5013177"/>
          <a:ext cx="4275137" cy="479425"/>
        </p:xfrm>
        <a:graphic>
          <a:graphicData uri="http://schemas.openxmlformats.org/presentationml/2006/ole">
            <mc:AlternateContent xmlns:mc="http://schemas.openxmlformats.org/markup-compatibility/2006">
              <mc:Choice xmlns:v="urn:schemas-microsoft-com:vml" Requires="v">
                <p:oleObj spid="_x0000_s6230" name="Equation" r:id="rId3" imgW="1892160" imgH="215640" progId="Equation.DSMT4">
                  <p:embed/>
                </p:oleObj>
              </mc:Choice>
              <mc:Fallback>
                <p:oleObj name="Equation" r:id="rId3" imgW="1892160" imgH="215640" progId="Equation.DSMT4">
                  <p:embed/>
                  <p:pic>
                    <p:nvPicPr>
                      <p:cNvPr id="50178" name="Object 3"/>
                      <p:cNvPicPr>
                        <a:picLocks noChangeAspect="1" noChangeArrowheads="1"/>
                      </p:cNvPicPr>
                      <p:nvPr/>
                    </p:nvPicPr>
                    <p:blipFill>
                      <a:blip r:embed="rId4"/>
                      <a:srcRect/>
                      <a:stretch>
                        <a:fillRect/>
                      </a:stretch>
                    </p:blipFill>
                    <p:spPr bwMode="auto">
                      <a:xfrm>
                        <a:off x="2639617" y="5013177"/>
                        <a:ext cx="4275137" cy="479425"/>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F9712E66-2F82-4454-8DF7-5937DCF3EA10}"/>
              </a:ext>
            </a:extLst>
          </p:cNvPr>
          <p:cNvGraphicFramePr>
            <a:graphicFrameLocks noChangeAspect="1"/>
          </p:cNvGraphicFramePr>
          <p:nvPr/>
        </p:nvGraphicFramePr>
        <p:xfrm>
          <a:off x="2423593" y="3031853"/>
          <a:ext cx="7885113" cy="925512"/>
        </p:xfrm>
        <a:graphic>
          <a:graphicData uri="http://schemas.openxmlformats.org/presentationml/2006/ole">
            <mc:AlternateContent xmlns:mc="http://schemas.openxmlformats.org/markup-compatibility/2006">
              <mc:Choice xmlns:v="urn:schemas-microsoft-com:vml" Requires="v">
                <p:oleObj spid="_x0000_s6231" name="Equation" r:id="rId5" imgW="3936960" imgH="469800" progId="Equation.DSMT4">
                  <p:embed/>
                </p:oleObj>
              </mc:Choice>
              <mc:Fallback>
                <p:oleObj name="Equation" r:id="rId5" imgW="3936960" imgH="469800" progId="Equation.DSMT4">
                  <p:embed/>
                  <p:pic>
                    <p:nvPicPr>
                      <p:cNvPr id="2" name="对象 1"/>
                      <p:cNvPicPr>
                        <a:picLocks noChangeAspect="1" noChangeArrowheads="1"/>
                      </p:cNvPicPr>
                      <p:nvPr/>
                    </p:nvPicPr>
                    <p:blipFill>
                      <a:blip r:embed="rId6"/>
                      <a:srcRect/>
                      <a:stretch>
                        <a:fillRect/>
                      </a:stretch>
                    </p:blipFill>
                    <p:spPr bwMode="auto">
                      <a:xfrm>
                        <a:off x="2423593" y="3031853"/>
                        <a:ext cx="7885113" cy="925512"/>
                      </a:xfrm>
                      <a:prstGeom prst="rect">
                        <a:avLst/>
                      </a:prstGeom>
                      <a:noFill/>
                      <a:ln>
                        <a:noFill/>
                      </a:ln>
                    </p:spPr>
                  </p:pic>
                </p:oleObj>
              </mc:Fallback>
            </mc:AlternateContent>
          </a:graphicData>
        </a:graphic>
      </p:graphicFrame>
      <p:graphicFrame>
        <p:nvGraphicFramePr>
          <p:cNvPr id="11" name="对象 10">
            <a:extLst>
              <a:ext uri="{FF2B5EF4-FFF2-40B4-BE49-F238E27FC236}">
                <a16:creationId xmlns:a16="http://schemas.microsoft.com/office/drawing/2014/main" id="{1A3F9AA7-F848-4539-878B-8347BFC4B1BE}"/>
              </a:ext>
            </a:extLst>
          </p:cNvPr>
          <p:cNvGraphicFramePr>
            <a:graphicFrameLocks noChangeAspect="1"/>
          </p:cNvGraphicFramePr>
          <p:nvPr/>
        </p:nvGraphicFramePr>
        <p:xfrm>
          <a:off x="1991544" y="1556793"/>
          <a:ext cx="8183562" cy="422275"/>
        </p:xfrm>
        <a:graphic>
          <a:graphicData uri="http://schemas.openxmlformats.org/presentationml/2006/ole">
            <mc:AlternateContent xmlns:mc="http://schemas.openxmlformats.org/markup-compatibility/2006">
              <mc:Choice xmlns:v="urn:schemas-microsoft-com:vml" Requires="v">
                <p:oleObj spid="_x0000_s6232" name="Equation" r:id="rId7" imgW="4356000" imgH="228600" progId="Equation.DSMT4">
                  <p:embed/>
                </p:oleObj>
              </mc:Choice>
              <mc:Fallback>
                <p:oleObj name="Equation" r:id="rId7" imgW="4356000" imgH="228600" progId="Equation.DSMT4">
                  <p:embed/>
                  <p:pic>
                    <p:nvPicPr>
                      <p:cNvPr id="3" name="对象 2"/>
                      <p:cNvPicPr>
                        <a:picLocks noChangeAspect="1" noChangeArrowheads="1"/>
                      </p:cNvPicPr>
                      <p:nvPr/>
                    </p:nvPicPr>
                    <p:blipFill>
                      <a:blip r:embed="rId8"/>
                      <a:srcRect/>
                      <a:stretch>
                        <a:fillRect/>
                      </a:stretch>
                    </p:blipFill>
                    <p:spPr bwMode="auto">
                      <a:xfrm>
                        <a:off x="1991544" y="1556793"/>
                        <a:ext cx="8183562" cy="422275"/>
                      </a:xfrm>
                      <a:prstGeom prst="rect">
                        <a:avLst/>
                      </a:prstGeom>
                      <a:noFill/>
                      <a:ln>
                        <a:noFill/>
                      </a:ln>
                    </p:spPr>
                  </p:pic>
                </p:oleObj>
              </mc:Fallback>
            </mc:AlternateContent>
          </a:graphicData>
        </a:graphic>
      </p:graphicFrame>
      <p:graphicFrame>
        <p:nvGraphicFramePr>
          <p:cNvPr id="12" name="对象 11">
            <a:extLst>
              <a:ext uri="{FF2B5EF4-FFF2-40B4-BE49-F238E27FC236}">
                <a16:creationId xmlns:a16="http://schemas.microsoft.com/office/drawing/2014/main" id="{229856C4-65EC-418A-8CCF-6E512CF9CE5F}"/>
              </a:ext>
            </a:extLst>
          </p:cNvPr>
          <p:cNvGraphicFramePr>
            <a:graphicFrameLocks noChangeAspect="1"/>
          </p:cNvGraphicFramePr>
          <p:nvPr/>
        </p:nvGraphicFramePr>
        <p:xfrm>
          <a:off x="2610642" y="2204865"/>
          <a:ext cx="5173662" cy="796925"/>
        </p:xfrm>
        <a:graphic>
          <a:graphicData uri="http://schemas.openxmlformats.org/presentationml/2006/ole">
            <mc:AlternateContent xmlns:mc="http://schemas.openxmlformats.org/markup-compatibility/2006">
              <mc:Choice xmlns:v="urn:schemas-microsoft-com:vml" Requires="v">
                <p:oleObj spid="_x0000_s6233" name="Equation" r:id="rId9" imgW="2755800" imgH="431640" progId="Equation.DSMT4">
                  <p:embed/>
                </p:oleObj>
              </mc:Choice>
              <mc:Fallback>
                <p:oleObj name="Equation" r:id="rId9" imgW="2755800" imgH="431640" progId="Equation.DSMT4">
                  <p:embed/>
                  <p:pic>
                    <p:nvPicPr>
                      <p:cNvPr id="4" name="对象 3"/>
                      <p:cNvPicPr>
                        <a:picLocks noChangeAspect="1" noChangeArrowheads="1"/>
                      </p:cNvPicPr>
                      <p:nvPr/>
                    </p:nvPicPr>
                    <p:blipFill>
                      <a:blip r:embed="rId10"/>
                      <a:srcRect/>
                      <a:stretch>
                        <a:fillRect/>
                      </a:stretch>
                    </p:blipFill>
                    <p:spPr bwMode="auto">
                      <a:xfrm>
                        <a:off x="2610642" y="2204865"/>
                        <a:ext cx="5173662"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a:extLst>
              <a:ext uri="{FF2B5EF4-FFF2-40B4-BE49-F238E27FC236}">
                <a16:creationId xmlns:a16="http://schemas.microsoft.com/office/drawing/2014/main" id="{630BACEE-8CD1-4B95-AD96-E7DF3F0F1D8F}"/>
              </a:ext>
            </a:extLst>
          </p:cNvPr>
          <p:cNvGraphicFramePr>
            <a:graphicFrameLocks noChangeAspect="1"/>
          </p:cNvGraphicFramePr>
          <p:nvPr/>
        </p:nvGraphicFramePr>
        <p:xfrm>
          <a:off x="2622550" y="4076701"/>
          <a:ext cx="6383338" cy="773113"/>
        </p:xfrm>
        <a:graphic>
          <a:graphicData uri="http://schemas.openxmlformats.org/presentationml/2006/ole">
            <mc:AlternateContent xmlns:mc="http://schemas.openxmlformats.org/markup-compatibility/2006">
              <mc:Choice xmlns:v="urn:schemas-microsoft-com:vml" Requires="v">
                <p:oleObj spid="_x0000_s6234" name="Equation" r:id="rId11" imgW="3187440" imgH="393480" progId="Equation.DSMT4">
                  <p:embed/>
                </p:oleObj>
              </mc:Choice>
              <mc:Fallback>
                <p:oleObj name="Equation" r:id="rId11" imgW="3187440" imgH="393480" progId="Equation.DSMT4">
                  <p:embed/>
                  <p:pic>
                    <p:nvPicPr>
                      <p:cNvPr id="5" name="对象 4"/>
                      <p:cNvPicPr>
                        <a:picLocks noChangeAspect="1" noChangeArrowheads="1"/>
                      </p:cNvPicPr>
                      <p:nvPr/>
                    </p:nvPicPr>
                    <p:blipFill>
                      <a:blip r:embed="rId12"/>
                      <a:srcRect/>
                      <a:stretch>
                        <a:fillRect/>
                      </a:stretch>
                    </p:blipFill>
                    <p:spPr bwMode="auto">
                      <a:xfrm>
                        <a:off x="2622550" y="4076701"/>
                        <a:ext cx="6383338"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a:extLst>
              <a:ext uri="{FF2B5EF4-FFF2-40B4-BE49-F238E27FC236}">
                <a16:creationId xmlns:a16="http://schemas.microsoft.com/office/drawing/2014/main" id="{9C31FA31-CAAC-4D17-A444-4D9157641D4D}"/>
              </a:ext>
            </a:extLst>
          </p:cNvPr>
          <p:cNvGraphicFramePr>
            <a:graphicFrameLocks noChangeAspect="1"/>
          </p:cNvGraphicFramePr>
          <p:nvPr/>
        </p:nvGraphicFramePr>
        <p:xfrm>
          <a:off x="2006601" y="5921375"/>
          <a:ext cx="8177213" cy="509588"/>
        </p:xfrm>
        <a:graphic>
          <a:graphicData uri="http://schemas.openxmlformats.org/presentationml/2006/ole">
            <mc:AlternateContent xmlns:mc="http://schemas.openxmlformats.org/markup-compatibility/2006">
              <mc:Choice xmlns:v="urn:schemas-microsoft-com:vml" Requires="v">
                <p:oleObj spid="_x0000_s6235" name="Equation" r:id="rId13" imgW="3619440" imgH="228600" progId="Equation.DSMT4">
                  <p:embed/>
                </p:oleObj>
              </mc:Choice>
              <mc:Fallback>
                <p:oleObj name="Equation" r:id="rId13" imgW="3619440" imgH="228600" progId="Equation.DSMT4">
                  <p:embed/>
                  <p:pic>
                    <p:nvPicPr>
                      <p:cNvPr id="6" name="对象 5"/>
                      <p:cNvPicPr>
                        <a:picLocks noChangeAspect="1" noChangeArrowheads="1"/>
                      </p:cNvPicPr>
                      <p:nvPr/>
                    </p:nvPicPr>
                    <p:blipFill>
                      <a:blip r:embed="rId14"/>
                      <a:srcRect/>
                      <a:stretch>
                        <a:fillRect/>
                      </a:stretch>
                    </p:blipFill>
                    <p:spPr bwMode="auto">
                      <a:xfrm>
                        <a:off x="2006601" y="5921375"/>
                        <a:ext cx="817721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Oval 8_1_1_1_1_1_1_1_1_1_1_1_1_1_1">
            <a:extLst>
              <a:ext uri="{FF2B5EF4-FFF2-40B4-BE49-F238E27FC236}">
                <a16:creationId xmlns:a16="http://schemas.microsoft.com/office/drawing/2014/main" id="{D53455FD-7BA8-45B3-98B9-9CB881424E93}"/>
              </a:ext>
            </a:extLst>
          </p:cNvPr>
          <p:cNvSpPr/>
          <p:nvPr/>
        </p:nvSpPr>
        <p:spPr>
          <a:xfrm>
            <a:off x="1588976" y="6727836"/>
            <a:ext cx="79200" cy="79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val 11_1_1_1_1_1_1_1_1_1_1_1_1_1_1">
            <a:extLst>
              <a:ext uri="{FF2B5EF4-FFF2-40B4-BE49-F238E27FC236}">
                <a16:creationId xmlns:a16="http://schemas.microsoft.com/office/drawing/2014/main" id="{9CDF1B0F-1610-4149-9668-20FD81FD5860}"/>
              </a:ext>
            </a:extLst>
          </p:cNvPr>
          <p:cNvSpPr/>
          <p:nvPr/>
        </p:nvSpPr>
        <p:spPr>
          <a:xfrm>
            <a:off x="1681439" y="6727836"/>
            <a:ext cx="79200" cy="7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7" name="Oval 12_1_1_1_1_1_1_1_1_1_1_1_1_1_1">
            <a:extLst>
              <a:ext uri="{FF2B5EF4-FFF2-40B4-BE49-F238E27FC236}">
                <a16:creationId xmlns:a16="http://schemas.microsoft.com/office/drawing/2014/main" id="{E3FB617D-5E0B-4372-B898-FDC0286A249A}"/>
              </a:ext>
            </a:extLst>
          </p:cNvPr>
          <p:cNvSpPr/>
          <p:nvPr/>
        </p:nvSpPr>
        <p:spPr>
          <a:xfrm>
            <a:off x="1773902" y="6727836"/>
            <a:ext cx="79200" cy="79200"/>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9047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光学仪器的像分辨本领</a:t>
            </a:r>
            <a:endParaRPr lang="en-US" dirty="0"/>
          </a:p>
        </p:txBody>
      </p:sp>
      <p:grpSp>
        <p:nvGrpSpPr>
          <p:cNvPr id="56" name="Group 113">
            <a:extLst>
              <a:ext uri="{FF2B5EF4-FFF2-40B4-BE49-F238E27FC236}">
                <a16:creationId xmlns:a16="http://schemas.microsoft.com/office/drawing/2014/main" id="{4B6E389A-25EA-4CE9-B13C-8BFB5FFCE6E0}"/>
              </a:ext>
            </a:extLst>
          </p:cNvPr>
          <p:cNvGrpSpPr>
            <a:grpSpLocks/>
          </p:cNvGrpSpPr>
          <p:nvPr/>
        </p:nvGrpSpPr>
        <p:grpSpPr bwMode="auto">
          <a:xfrm>
            <a:off x="6379437" y="2776372"/>
            <a:ext cx="1547811" cy="1081087"/>
            <a:chOff x="3243" y="799"/>
            <a:chExt cx="975" cy="681"/>
          </a:xfrm>
        </p:grpSpPr>
        <p:sp>
          <p:nvSpPr>
            <p:cNvPr id="57" name="Rectangle 5">
              <a:extLst>
                <a:ext uri="{FF2B5EF4-FFF2-40B4-BE49-F238E27FC236}">
                  <a16:creationId xmlns:a16="http://schemas.microsoft.com/office/drawing/2014/main" id="{0131794F-D15B-461E-9AB5-3B6E74C9C499}"/>
                </a:ext>
              </a:extLst>
            </p:cNvPr>
            <p:cNvSpPr>
              <a:spLocks noChangeArrowheads="1"/>
            </p:cNvSpPr>
            <p:nvPr/>
          </p:nvSpPr>
          <p:spPr bwMode="auto">
            <a:xfrm>
              <a:off x="3475" y="799"/>
              <a:ext cx="743" cy="154"/>
            </a:xfrm>
            <a:prstGeom prst="rect">
              <a:avLst/>
            </a:prstGeom>
            <a:noFill/>
            <a:ln w="9525">
              <a:noFill/>
              <a:miter lim="800000"/>
              <a:headEnd/>
              <a:tailEnd/>
            </a:ln>
          </p:spPr>
          <p:txBody>
            <a:bodyPr lIns="12700" tIns="12700" rIns="12700" bIns="12700"/>
            <a:lstStyle/>
            <a:p>
              <a:pPr algn="just"/>
              <a:r>
                <a:rPr lang="en-US" altLang="zh-CN" b="1" dirty="0">
                  <a:solidFill>
                    <a:schemeClr val="bg1"/>
                  </a:solidFill>
                  <a:latin typeface="Times New Roman" pitchFamily="18" charset="0"/>
                  <a:cs typeface="Times New Roman" pitchFamily="18" charset="0"/>
                </a:rPr>
                <a:t>1</a:t>
              </a:r>
              <a:r>
                <a:rPr lang="en-US" altLang="zh-CN" b="1" i="1" dirty="0">
                  <a:solidFill>
                    <a:schemeClr val="bg1"/>
                  </a:solidFill>
                  <a:latin typeface="Times New Roman" pitchFamily="18" charset="0"/>
                  <a:cs typeface="Times New Roman" pitchFamily="18" charset="0"/>
                </a:rPr>
                <a:t>.22</a:t>
              </a:r>
              <a:r>
                <a:rPr lang="en-US" altLang="zh-CN" b="1" i="1" dirty="0">
                  <a:solidFill>
                    <a:schemeClr val="bg1"/>
                  </a:solidFill>
                  <a:latin typeface="Times New Roman" pitchFamily="18" charset="0"/>
                  <a:cs typeface="Times New Roman" pitchFamily="18" charset="0"/>
                  <a:sym typeface="Symbol" pitchFamily="18" charset="2"/>
                </a:rPr>
                <a:t></a:t>
              </a:r>
              <a:r>
                <a:rPr lang="en-US" altLang="zh-CN" b="1" i="1" dirty="0">
                  <a:solidFill>
                    <a:schemeClr val="bg1"/>
                  </a:solidFill>
                  <a:latin typeface="Times New Roman" pitchFamily="18" charset="0"/>
                  <a:cs typeface="Times New Roman" pitchFamily="18" charset="0"/>
                </a:rPr>
                <a:t>/D</a:t>
              </a:r>
              <a:endParaRPr lang="en-US" altLang="zh-CN" dirty="0">
                <a:solidFill>
                  <a:schemeClr val="bg1"/>
                </a:solidFill>
                <a:latin typeface="Times New Roman" pitchFamily="18" charset="0"/>
                <a:cs typeface="Times New Roman" pitchFamily="18" charset="0"/>
              </a:endParaRPr>
            </a:p>
          </p:txBody>
        </p:sp>
        <p:sp>
          <p:nvSpPr>
            <p:cNvPr id="58" name="Line 111">
              <a:extLst>
                <a:ext uri="{FF2B5EF4-FFF2-40B4-BE49-F238E27FC236}">
                  <a16:creationId xmlns:a16="http://schemas.microsoft.com/office/drawing/2014/main" id="{E3B5A98B-929E-403C-86EE-CFCD234EC1B9}"/>
                </a:ext>
              </a:extLst>
            </p:cNvPr>
            <p:cNvSpPr>
              <a:spLocks noChangeShapeType="1"/>
            </p:cNvSpPr>
            <p:nvPr/>
          </p:nvSpPr>
          <p:spPr bwMode="auto">
            <a:xfrm flipH="1">
              <a:off x="3243" y="1026"/>
              <a:ext cx="408" cy="454"/>
            </a:xfrm>
            <a:prstGeom prst="line">
              <a:avLst/>
            </a:prstGeom>
            <a:noFill/>
            <a:ln w="38100">
              <a:solidFill>
                <a:schemeClr val="bg1"/>
              </a:solidFill>
              <a:round/>
              <a:headEnd/>
              <a:tailEnd type="triangle" w="med" len="med"/>
            </a:ln>
          </p:spPr>
          <p:txBody>
            <a:bodyPr/>
            <a:lstStyle/>
            <a:p>
              <a:endParaRPr lang="zh-CN" altLang="en-US"/>
            </a:p>
          </p:txBody>
        </p:sp>
        <p:sp>
          <p:nvSpPr>
            <p:cNvPr id="59" name="Line 112">
              <a:extLst>
                <a:ext uri="{FF2B5EF4-FFF2-40B4-BE49-F238E27FC236}">
                  <a16:creationId xmlns:a16="http://schemas.microsoft.com/office/drawing/2014/main" id="{24627EFD-D980-4835-BD1B-1FBE7D370ECB}"/>
                </a:ext>
              </a:extLst>
            </p:cNvPr>
            <p:cNvSpPr>
              <a:spLocks noChangeShapeType="1"/>
            </p:cNvSpPr>
            <p:nvPr/>
          </p:nvSpPr>
          <p:spPr bwMode="auto">
            <a:xfrm>
              <a:off x="3424" y="1026"/>
              <a:ext cx="590" cy="0"/>
            </a:xfrm>
            <a:prstGeom prst="line">
              <a:avLst/>
            </a:prstGeom>
            <a:noFill/>
            <a:ln w="57150" cmpd="thinThick">
              <a:solidFill>
                <a:schemeClr val="bg1"/>
              </a:solidFill>
              <a:round/>
              <a:headEnd/>
              <a:tailEnd/>
            </a:ln>
          </p:spPr>
          <p:txBody>
            <a:bodyPr/>
            <a:lstStyle/>
            <a:p>
              <a:endParaRPr lang="zh-CN" altLang="en-US"/>
            </a:p>
          </p:txBody>
        </p:sp>
      </p:grpSp>
      <p:sp>
        <p:nvSpPr>
          <p:cNvPr id="60" name="Rectangle 2">
            <a:extLst>
              <a:ext uri="{FF2B5EF4-FFF2-40B4-BE49-F238E27FC236}">
                <a16:creationId xmlns:a16="http://schemas.microsoft.com/office/drawing/2014/main" id="{5F238008-27B2-4FC9-BDD7-D7FBC28553DD}"/>
              </a:ext>
            </a:extLst>
          </p:cNvPr>
          <p:cNvSpPr>
            <a:spLocks noChangeArrowheads="1"/>
          </p:cNvSpPr>
          <p:nvPr/>
        </p:nvSpPr>
        <p:spPr bwMode="auto">
          <a:xfrm>
            <a:off x="8251449" y="1774903"/>
            <a:ext cx="2304256" cy="175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spcBef>
                <a:spcPct val="50000"/>
              </a:spcBef>
            </a:pPr>
            <a:r>
              <a:rPr lang="zh-CN" altLang="en-US" dirty="0">
                <a:solidFill>
                  <a:schemeClr val="bg1"/>
                </a:solidFill>
              </a:rPr>
              <a:t>零级斑占总能量的 </a:t>
            </a:r>
            <a:r>
              <a:rPr lang="en-US" altLang="zh-CN" dirty="0">
                <a:solidFill>
                  <a:schemeClr val="bg1"/>
                </a:solidFill>
              </a:rPr>
              <a:t>84%</a:t>
            </a:r>
          </a:p>
          <a:p>
            <a:pPr eaLnBrk="0" hangingPunct="0">
              <a:spcBef>
                <a:spcPct val="50000"/>
              </a:spcBef>
            </a:pPr>
            <a:r>
              <a:rPr lang="en-US" altLang="zh-CN" dirty="0">
                <a:solidFill>
                  <a:schemeClr val="bg1"/>
                </a:solidFill>
              </a:rPr>
              <a:t> ( </a:t>
            </a:r>
            <a:r>
              <a:rPr lang="zh-CN" altLang="en-US" dirty="0">
                <a:solidFill>
                  <a:schemeClr val="bg1"/>
                </a:solidFill>
              </a:rPr>
              <a:t>矩形孔 </a:t>
            </a:r>
            <a:r>
              <a:rPr lang="en-US" altLang="zh-CN" dirty="0">
                <a:solidFill>
                  <a:schemeClr val="bg1"/>
                </a:solidFill>
              </a:rPr>
              <a:t>81%)</a:t>
            </a:r>
            <a:r>
              <a:rPr lang="zh-CN" altLang="en-US" dirty="0">
                <a:solidFill>
                  <a:schemeClr val="bg1"/>
                </a:solidFill>
              </a:rPr>
              <a:t>。</a:t>
            </a:r>
          </a:p>
          <a:p>
            <a:pPr eaLnBrk="0" hangingPunct="0">
              <a:spcBef>
                <a:spcPct val="50000"/>
              </a:spcBef>
            </a:pPr>
            <a:r>
              <a:rPr lang="zh-CN" altLang="en-US" dirty="0">
                <a:solidFill>
                  <a:schemeClr val="bg1"/>
                </a:solidFill>
              </a:rPr>
              <a:t>        零级斑面积与圆孔面积成反比。</a:t>
            </a:r>
          </a:p>
        </p:txBody>
      </p:sp>
      <p:pic>
        <p:nvPicPr>
          <p:cNvPr id="8" name="图片 7">
            <a:extLst>
              <a:ext uri="{FF2B5EF4-FFF2-40B4-BE49-F238E27FC236}">
                <a16:creationId xmlns:a16="http://schemas.microsoft.com/office/drawing/2014/main" id="{9AE720F0-E74F-4333-92BB-3FFCCCE6284F}"/>
              </a:ext>
            </a:extLst>
          </p:cNvPr>
          <p:cNvPicPr>
            <a:picLocks noChangeAspect="1"/>
          </p:cNvPicPr>
          <p:nvPr/>
        </p:nvPicPr>
        <p:blipFill>
          <a:blip r:embed="rId2"/>
          <a:stretch>
            <a:fillRect/>
          </a:stretch>
        </p:blipFill>
        <p:spPr>
          <a:xfrm>
            <a:off x="1104900" y="1625433"/>
            <a:ext cx="8286750" cy="3743325"/>
          </a:xfrm>
          <a:prstGeom prst="rect">
            <a:avLst/>
          </a:prstGeom>
        </p:spPr>
      </p:pic>
      <p:sp>
        <p:nvSpPr>
          <p:cNvPr id="3" name="矩形 2">
            <a:extLst>
              <a:ext uri="{FF2B5EF4-FFF2-40B4-BE49-F238E27FC236}">
                <a16:creationId xmlns:a16="http://schemas.microsoft.com/office/drawing/2014/main" id="{D08CD075-3364-43A0-B94C-C21DA7897B47}"/>
              </a:ext>
            </a:extLst>
          </p:cNvPr>
          <p:cNvSpPr/>
          <p:nvPr/>
        </p:nvSpPr>
        <p:spPr>
          <a:xfrm>
            <a:off x="1622354" y="5971492"/>
            <a:ext cx="5109091" cy="461665"/>
          </a:xfrm>
          <a:prstGeom prst="rect">
            <a:avLst/>
          </a:prstGeom>
        </p:spPr>
        <p:txBody>
          <a:bodyPr wrap="none">
            <a:spAutoFit/>
          </a:bodyPr>
          <a:lstStyle/>
          <a:p>
            <a:r>
              <a:rPr lang="zh-CN" altLang="en-US" sz="2400" dirty="0">
                <a:solidFill>
                  <a:schemeClr val="accent1">
                    <a:lumMod val="50000"/>
                  </a:schemeClr>
                </a:solidFill>
              </a:rPr>
              <a:t>与我们物理上的估算结果吻合。。。</a:t>
            </a:r>
          </a:p>
        </p:txBody>
      </p:sp>
    </p:spTree>
    <p:extLst>
      <p:ext uri="{BB962C8B-B14F-4D97-AF65-F5344CB8AC3E}">
        <p14:creationId xmlns:p14="http://schemas.microsoft.com/office/powerpoint/2010/main" val="339280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望远镜的分辨本领和物镜口径</a:t>
            </a:r>
          </a:p>
        </p:txBody>
      </p:sp>
      <p:grpSp>
        <p:nvGrpSpPr>
          <p:cNvPr id="56" name="Group 113">
            <a:extLst>
              <a:ext uri="{FF2B5EF4-FFF2-40B4-BE49-F238E27FC236}">
                <a16:creationId xmlns:a16="http://schemas.microsoft.com/office/drawing/2014/main" id="{4B6E389A-25EA-4CE9-B13C-8BFB5FFCE6E0}"/>
              </a:ext>
            </a:extLst>
          </p:cNvPr>
          <p:cNvGrpSpPr>
            <a:grpSpLocks/>
          </p:cNvGrpSpPr>
          <p:nvPr/>
        </p:nvGrpSpPr>
        <p:grpSpPr bwMode="auto">
          <a:xfrm>
            <a:off x="6379437" y="2776372"/>
            <a:ext cx="1547811" cy="1081087"/>
            <a:chOff x="3243" y="799"/>
            <a:chExt cx="975" cy="681"/>
          </a:xfrm>
        </p:grpSpPr>
        <p:sp>
          <p:nvSpPr>
            <p:cNvPr id="57" name="Rectangle 5">
              <a:extLst>
                <a:ext uri="{FF2B5EF4-FFF2-40B4-BE49-F238E27FC236}">
                  <a16:creationId xmlns:a16="http://schemas.microsoft.com/office/drawing/2014/main" id="{0131794F-D15B-461E-9AB5-3B6E74C9C499}"/>
                </a:ext>
              </a:extLst>
            </p:cNvPr>
            <p:cNvSpPr>
              <a:spLocks noChangeArrowheads="1"/>
            </p:cNvSpPr>
            <p:nvPr/>
          </p:nvSpPr>
          <p:spPr bwMode="auto">
            <a:xfrm>
              <a:off x="3475" y="799"/>
              <a:ext cx="743" cy="154"/>
            </a:xfrm>
            <a:prstGeom prst="rect">
              <a:avLst/>
            </a:prstGeom>
            <a:noFill/>
            <a:ln w="9525">
              <a:noFill/>
              <a:miter lim="800000"/>
              <a:headEnd/>
              <a:tailEnd/>
            </a:ln>
          </p:spPr>
          <p:txBody>
            <a:bodyPr lIns="12700" tIns="12700" rIns="12700" bIns="12700"/>
            <a:lstStyle/>
            <a:p>
              <a:pPr algn="just"/>
              <a:r>
                <a:rPr lang="en-US" altLang="zh-CN" b="1" dirty="0">
                  <a:solidFill>
                    <a:schemeClr val="bg1"/>
                  </a:solidFill>
                  <a:latin typeface="Times New Roman" pitchFamily="18" charset="0"/>
                  <a:cs typeface="Times New Roman" pitchFamily="18" charset="0"/>
                </a:rPr>
                <a:t>1</a:t>
              </a:r>
              <a:r>
                <a:rPr lang="en-US" altLang="zh-CN" b="1" i="1" dirty="0">
                  <a:solidFill>
                    <a:schemeClr val="bg1"/>
                  </a:solidFill>
                  <a:latin typeface="Times New Roman" pitchFamily="18" charset="0"/>
                  <a:cs typeface="Times New Roman" pitchFamily="18" charset="0"/>
                </a:rPr>
                <a:t>.22</a:t>
              </a:r>
              <a:r>
                <a:rPr lang="en-US" altLang="zh-CN" b="1" i="1" dirty="0">
                  <a:solidFill>
                    <a:schemeClr val="bg1"/>
                  </a:solidFill>
                  <a:latin typeface="Times New Roman" pitchFamily="18" charset="0"/>
                  <a:cs typeface="Times New Roman" pitchFamily="18" charset="0"/>
                  <a:sym typeface="Symbol" pitchFamily="18" charset="2"/>
                </a:rPr>
                <a:t></a:t>
              </a:r>
              <a:r>
                <a:rPr lang="en-US" altLang="zh-CN" b="1" i="1" dirty="0">
                  <a:solidFill>
                    <a:schemeClr val="bg1"/>
                  </a:solidFill>
                  <a:latin typeface="Times New Roman" pitchFamily="18" charset="0"/>
                  <a:cs typeface="Times New Roman" pitchFamily="18" charset="0"/>
                </a:rPr>
                <a:t>/D</a:t>
              </a:r>
              <a:endParaRPr lang="en-US" altLang="zh-CN" dirty="0">
                <a:solidFill>
                  <a:schemeClr val="bg1"/>
                </a:solidFill>
                <a:latin typeface="Times New Roman" pitchFamily="18" charset="0"/>
                <a:cs typeface="Times New Roman" pitchFamily="18" charset="0"/>
              </a:endParaRPr>
            </a:p>
          </p:txBody>
        </p:sp>
        <p:sp>
          <p:nvSpPr>
            <p:cNvPr id="58" name="Line 111">
              <a:extLst>
                <a:ext uri="{FF2B5EF4-FFF2-40B4-BE49-F238E27FC236}">
                  <a16:creationId xmlns:a16="http://schemas.microsoft.com/office/drawing/2014/main" id="{E3B5A98B-929E-403C-86EE-CFCD234EC1B9}"/>
                </a:ext>
              </a:extLst>
            </p:cNvPr>
            <p:cNvSpPr>
              <a:spLocks noChangeShapeType="1"/>
            </p:cNvSpPr>
            <p:nvPr/>
          </p:nvSpPr>
          <p:spPr bwMode="auto">
            <a:xfrm flipH="1">
              <a:off x="3243" y="1026"/>
              <a:ext cx="408" cy="454"/>
            </a:xfrm>
            <a:prstGeom prst="line">
              <a:avLst/>
            </a:prstGeom>
            <a:noFill/>
            <a:ln w="38100">
              <a:solidFill>
                <a:schemeClr val="bg1"/>
              </a:solidFill>
              <a:round/>
              <a:headEnd/>
              <a:tailEnd type="triangle" w="med" len="med"/>
            </a:ln>
          </p:spPr>
          <p:txBody>
            <a:bodyPr/>
            <a:lstStyle/>
            <a:p>
              <a:endParaRPr lang="zh-CN" altLang="en-US"/>
            </a:p>
          </p:txBody>
        </p:sp>
        <p:sp>
          <p:nvSpPr>
            <p:cNvPr id="59" name="Line 112">
              <a:extLst>
                <a:ext uri="{FF2B5EF4-FFF2-40B4-BE49-F238E27FC236}">
                  <a16:creationId xmlns:a16="http://schemas.microsoft.com/office/drawing/2014/main" id="{24627EFD-D980-4835-BD1B-1FBE7D370ECB}"/>
                </a:ext>
              </a:extLst>
            </p:cNvPr>
            <p:cNvSpPr>
              <a:spLocks noChangeShapeType="1"/>
            </p:cNvSpPr>
            <p:nvPr/>
          </p:nvSpPr>
          <p:spPr bwMode="auto">
            <a:xfrm>
              <a:off x="3424" y="1026"/>
              <a:ext cx="590" cy="0"/>
            </a:xfrm>
            <a:prstGeom prst="line">
              <a:avLst/>
            </a:prstGeom>
            <a:noFill/>
            <a:ln w="57150" cmpd="thinThick">
              <a:solidFill>
                <a:schemeClr val="bg1"/>
              </a:solidFill>
              <a:round/>
              <a:headEnd/>
              <a:tailEnd/>
            </a:ln>
          </p:spPr>
          <p:txBody>
            <a:bodyPr/>
            <a:lstStyle/>
            <a:p>
              <a:endParaRPr lang="zh-CN" altLang="en-US"/>
            </a:p>
          </p:txBody>
        </p:sp>
      </p:grpSp>
      <p:sp>
        <p:nvSpPr>
          <p:cNvPr id="60" name="Rectangle 2">
            <a:extLst>
              <a:ext uri="{FF2B5EF4-FFF2-40B4-BE49-F238E27FC236}">
                <a16:creationId xmlns:a16="http://schemas.microsoft.com/office/drawing/2014/main" id="{5F238008-27B2-4FC9-BDD7-D7FBC28553DD}"/>
              </a:ext>
            </a:extLst>
          </p:cNvPr>
          <p:cNvSpPr>
            <a:spLocks noChangeArrowheads="1"/>
          </p:cNvSpPr>
          <p:nvPr/>
        </p:nvSpPr>
        <p:spPr bwMode="auto">
          <a:xfrm>
            <a:off x="8251449" y="1774903"/>
            <a:ext cx="2304256" cy="175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spcBef>
                <a:spcPct val="50000"/>
              </a:spcBef>
            </a:pPr>
            <a:r>
              <a:rPr lang="zh-CN" altLang="en-US" dirty="0">
                <a:solidFill>
                  <a:schemeClr val="bg1"/>
                </a:solidFill>
              </a:rPr>
              <a:t>零级斑占总能量的 </a:t>
            </a:r>
            <a:r>
              <a:rPr lang="en-US" altLang="zh-CN" dirty="0">
                <a:solidFill>
                  <a:schemeClr val="bg1"/>
                </a:solidFill>
              </a:rPr>
              <a:t>84%</a:t>
            </a:r>
          </a:p>
          <a:p>
            <a:pPr eaLnBrk="0" hangingPunct="0">
              <a:spcBef>
                <a:spcPct val="50000"/>
              </a:spcBef>
            </a:pPr>
            <a:r>
              <a:rPr lang="en-US" altLang="zh-CN" dirty="0">
                <a:solidFill>
                  <a:schemeClr val="bg1"/>
                </a:solidFill>
              </a:rPr>
              <a:t> ( </a:t>
            </a:r>
            <a:r>
              <a:rPr lang="zh-CN" altLang="en-US" dirty="0">
                <a:solidFill>
                  <a:schemeClr val="bg1"/>
                </a:solidFill>
              </a:rPr>
              <a:t>矩形孔 </a:t>
            </a:r>
            <a:r>
              <a:rPr lang="en-US" altLang="zh-CN" dirty="0">
                <a:solidFill>
                  <a:schemeClr val="bg1"/>
                </a:solidFill>
              </a:rPr>
              <a:t>81%)</a:t>
            </a:r>
            <a:r>
              <a:rPr lang="zh-CN" altLang="en-US" dirty="0">
                <a:solidFill>
                  <a:schemeClr val="bg1"/>
                </a:solidFill>
              </a:rPr>
              <a:t>。</a:t>
            </a:r>
          </a:p>
          <a:p>
            <a:pPr eaLnBrk="0" hangingPunct="0">
              <a:spcBef>
                <a:spcPct val="50000"/>
              </a:spcBef>
            </a:pPr>
            <a:r>
              <a:rPr lang="zh-CN" altLang="en-US" dirty="0">
                <a:solidFill>
                  <a:schemeClr val="bg1"/>
                </a:solidFill>
              </a:rPr>
              <a:t>        零级斑面积与圆孔面积成反比。</a:t>
            </a:r>
          </a:p>
        </p:txBody>
      </p:sp>
      <p:sp>
        <p:nvSpPr>
          <p:cNvPr id="8" name="Text Box 29">
            <a:extLst>
              <a:ext uri="{FF2B5EF4-FFF2-40B4-BE49-F238E27FC236}">
                <a16:creationId xmlns:a16="http://schemas.microsoft.com/office/drawing/2014/main" id="{C0CB0218-0283-41FA-A598-964863C9952D}"/>
              </a:ext>
            </a:extLst>
          </p:cNvPr>
          <p:cNvSpPr txBox="1">
            <a:spLocks noChangeArrowheads="1"/>
          </p:cNvSpPr>
          <p:nvPr/>
        </p:nvSpPr>
        <p:spPr bwMode="auto">
          <a:xfrm>
            <a:off x="7752185" y="1269410"/>
            <a:ext cx="2698175" cy="523220"/>
          </a:xfrm>
          <a:prstGeom prst="rect">
            <a:avLst/>
          </a:prstGeom>
          <a:noFill/>
          <a:ln w="9525">
            <a:noFill/>
            <a:miter lim="800000"/>
            <a:headEnd/>
            <a:tailEnd/>
          </a:ln>
        </p:spPr>
        <p:txBody>
          <a:bodyPr wrap="none">
            <a:spAutoFit/>
          </a:bodyPr>
          <a:lstStyle/>
          <a:p>
            <a:r>
              <a:rPr lang="zh-CN" altLang="en-US" sz="2800" dirty="0">
                <a:latin typeface="黑体" pitchFamily="49" charset="-122"/>
                <a:ea typeface="黑体" pitchFamily="49" charset="-122"/>
              </a:rPr>
              <a:t>角放大倍数为：</a:t>
            </a:r>
          </a:p>
        </p:txBody>
      </p:sp>
      <p:graphicFrame>
        <p:nvGraphicFramePr>
          <p:cNvPr id="9" name="Object 30">
            <a:extLst>
              <a:ext uri="{FF2B5EF4-FFF2-40B4-BE49-F238E27FC236}">
                <a16:creationId xmlns:a16="http://schemas.microsoft.com/office/drawing/2014/main" id="{3800882E-7324-43A4-9ED9-50BA79FE2E57}"/>
              </a:ext>
            </a:extLst>
          </p:cNvPr>
          <p:cNvGraphicFramePr>
            <a:graphicFrameLocks noChangeAspect="1"/>
          </p:cNvGraphicFramePr>
          <p:nvPr/>
        </p:nvGraphicFramePr>
        <p:xfrm>
          <a:off x="7896201" y="2040869"/>
          <a:ext cx="2028825" cy="1000125"/>
        </p:xfrm>
        <a:graphic>
          <a:graphicData uri="http://schemas.openxmlformats.org/presentationml/2006/ole">
            <mc:AlternateContent xmlns:mc="http://schemas.openxmlformats.org/markup-compatibility/2006">
              <mc:Choice xmlns:v="urn:schemas-microsoft-com:vml" Requires="v">
                <p:oleObj spid="_x0000_s7212" name="Equation" r:id="rId3" imgW="876240" imgH="431640" progId="Equation.DSMT4">
                  <p:embed/>
                </p:oleObj>
              </mc:Choice>
              <mc:Fallback>
                <p:oleObj name="Equation" r:id="rId3" imgW="876240" imgH="431640" progId="Equation.DSMT4">
                  <p:embed/>
                  <p:pic>
                    <p:nvPicPr>
                      <p:cNvPr id="51202" name="Object 30"/>
                      <p:cNvPicPr>
                        <a:picLocks noChangeAspect="1" noChangeArrowheads="1"/>
                      </p:cNvPicPr>
                      <p:nvPr/>
                    </p:nvPicPr>
                    <p:blipFill>
                      <a:blip r:embed="rId4"/>
                      <a:srcRect/>
                      <a:stretch>
                        <a:fillRect/>
                      </a:stretch>
                    </p:blipFill>
                    <p:spPr bwMode="auto">
                      <a:xfrm>
                        <a:off x="7896201" y="2040869"/>
                        <a:ext cx="2028825"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 Box 31">
            <a:extLst>
              <a:ext uri="{FF2B5EF4-FFF2-40B4-BE49-F238E27FC236}">
                <a16:creationId xmlns:a16="http://schemas.microsoft.com/office/drawing/2014/main" id="{5A8C5C93-14FB-48BD-96E9-106EBFE198F6}"/>
              </a:ext>
            </a:extLst>
          </p:cNvPr>
          <p:cNvSpPr txBox="1">
            <a:spLocks noChangeArrowheads="1"/>
          </p:cNvSpPr>
          <p:nvPr/>
        </p:nvSpPr>
        <p:spPr bwMode="auto">
          <a:xfrm>
            <a:off x="1949512" y="3356993"/>
            <a:ext cx="8682993" cy="1538883"/>
          </a:xfrm>
          <a:prstGeom prst="rect">
            <a:avLst/>
          </a:prstGeom>
          <a:noFill/>
          <a:ln w="9525">
            <a:noFill/>
            <a:miter lim="800000"/>
            <a:headEnd/>
            <a:tailEnd/>
          </a:ln>
        </p:spPr>
        <p:txBody>
          <a:bodyPr wrap="square">
            <a:spAutoFit/>
          </a:bodyPr>
          <a:lstStyle/>
          <a:p>
            <a:r>
              <a:rPr lang="zh-CN" altLang="en-US" sz="2800" dirty="0">
                <a:latin typeface="黑体" pitchFamily="49" charset="-122"/>
                <a:ea typeface="黑体" pitchFamily="49" charset="-122"/>
              </a:rPr>
              <a:t>望远镜的角分辨本领决定于物镜的口径</a:t>
            </a:r>
            <a:r>
              <a:rPr lang="en-US" altLang="zh-CN" sz="2800" i="1" dirty="0">
                <a:latin typeface="Times New Roman" pitchFamily="18" charset="0"/>
                <a:ea typeface="黑体" pitchFamily="49" charset="-122"/>
                <a:cs typeface="Times New Roman" pitchFamily="18" charset="0"/>
              </a:rPr>
              <a:t>D</a:t>
            </a:r>
            <a:r>
              <a:rPr lang="en-US" altLang="zh-CN" sz="2800" i="1" baseline="-25000" dirty="0">
                <a:latin typeface="黑体" pitchFamily="49" charset="-122"/>
                <a:ea typeface="黑体" pitchFamily="49" charset="-122"/>
              </a:rPr>
              <a:t>o</a:t>
            </a:r>
            <a:r>
              <a:rPr lang="zh-CN" altLang="en-US" sz="2800" dirty="0">
                <a:latin typeface="黑体" pitchFamily="49" charset="-122"/>
                <a:ea typeface="黑体" pitchFamily="49" charset="-122"/>
              </a:rPr>
              <a:t>，</a:t>
            </a:r>
            <a:endParaRPr lang="en-US" altLang="zh-CN" sz="2800" dirty="0">
              <a:latin typeface="黑体" pitchFamily="49" charset="-122"/>
              <a:ea typeface="黑体" pitchFamily="49" charset="-122"/>
            </a:endParaRPr>
          </a:p>
          <a:p>
            <a:pPr>
              <a:spcBef>
                <a:spcPts val="1200"/>
              </a:spcBef>
            </a:pP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因为望远镜的孔径光阑是物镜</a:t>
            </a: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凡是被物镜接受</a:t>
            </a:r>
            <a:endParaRPr lang="en-US" altLang="zh-CN" sz="2800" dirty="0">
              <a:latin typeface="黑体" pitchFamily="49" charset="-122"/>
              <a:ea typeface="黑体" pitchFamily="49" charset="-122"/>
            </a:endParaRPr>
          </a:p>
          <a:p>
            <a:r>
              <a:rPr lang="zh-CN" altLang="en-US" sz="2800" dirty="0">
                <a:latin typeface="黑体" pitchFamily="49" charset="-122"/>
                <a:ea typeface="黑体" pitchFamily="49" charset="-122"/>
              </a:rPr>
              <a:t>的正入射宽光束总能全部通过目镜而进入人眼睛</a:t>
            </a:r>
          </a:p>
        </p:txBody>
      </p:sp>
      <p:graphicFrame>
        <p:nvGraphicFramePr>
          <p:cNvPr id="11" name="Object 32">
            <a:extLst>
              <a:ext uri="{FF2B5EF4-FFF2-40B4-BE49-F238E27FC236}">
                <a16:creationId xmlns:a16="http://schemas.microsoft.com/office/drawing/2014/main" id="{7FEE6948-B498-47BB-8658-F0D7FAF50EEE}"/>
              </a:ext>
            </a:extLst>
          </p:cNvPr>
          <p:cNvGraphicFramePr>
            <a:graphicFrameLocks noChangeAspect="1"/>
          </p:cNvGraphicFramePr>
          <p:nvPr/>
        </p:nvGraphicFramePr>
        <p:xfrm>
          <a:off x="4367808" y="4941168"/>
          <a:ext cx="1653054" cy="792088"/>
        </p:xfrm>
        <a:graphic>
          <a:graphicData uri="http://schemas.openxmlformats.org/presentationml/2006/ole">
            <mc:AlternateContent xmlns:mc="http://schemas.openxmlformats.org/markup-compatibility/2006">
              <mc:Choice xmlns:v="urn:schemas-microsoft-com:vml" Requires="v">
                <p:oleObj spid="_x0000_s7213" name="Equation" r:id="rId5" imgW="901440" imgH="431640" progId="Equation.3">
                  <p:embed/>
                </p:oleObj>
              </mc:Choice>
              <mc:Fallback>
                <p:oleObj name="Equation" r:id="rId5" imgW="901440" imgH="431640" progId="Equation.3">
                  <p:embed/>
                  <p:pic>
                    <p:nvPicPr>
                      <p:cNvPr id="51203"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7808" y="4941168"/>
                        <a:ext cx="1653054" cy="792088"/>
                      </a:xfrm>
                      <a:prstGeom prst="rect">
                        <a:avLst/>
                      </a:prstGeom>
                      <a:noFill/>
                    </p:spPr>
                  </p:pic>
                </p:oleObj>
              </mc:Fallback>
            </mc:AlternateContent>
          </a:graphicData>
        </a:graphic>
      </p:graphicFrame>
      <p:sp>
        <p:nvSpPr>
          <p:cNvPr id="12" name="Text Box 33">
            <a:extLst>
              <a:ext uri="{FF2B5EF4-FFF2-40B4-BE49-F238E27FC236}">
                <a16:creationId xmlns:a16="http://schemas.microsoft.com/office/drawing/2014/main" id="{3C473406-A9EC-440A-A3F1-F2FC099B4C14}"/>
              </a:ext>
            </a:extLst>
          </p:cNvPr>
          <p:cNvSpPr txBox="1">
            <a:spLocks noChangeArrowheads="1"/>
          </p:cNvSpPr>
          <p:nvPr/>
        </p:nvSpPr>
        <p:spPr bwMode="auto">
          <a:xfrm>
            <a:off x="6542045" y="5035220"/>
            <a:ext cx="2339102" cy="523220"/>
          </a:xfrm>
          <a:prstGeom prst="rect">
            <a:avLst/>
          </a:prstGeom>
          <a:noFill/>
          <a:ln w="9525">
            <a:noFill/>
            <a:miter lim="800000"/>
            <a:headEnd/>
            <a:tailEnd/>
          </a:ln>
        </p:spPr>
        <p:txBody>
          <a:bodyPr wrap="none">
            <a:spAutoFit/>
          </a:bodyPr>
          <a:lstStyle/>
          <a:p>
            <a:r>
              <a:rPr lang="zh-CN" altLang="en-US" sz="2800" dirty="0">
                <a:latin typeface="黑体" pitchFamily="49" charset="-122"/>
                <a:ea typeface="黑体" pitchFamily="49" charset="-122"/>
              </a:rPr>
              <a:t>有效放大率：</a:t>
            </a:r>
          </a:p>
        </p:txBody>
      </p:sp>
      <p:graphicFrame>
        <p:nvGraphicFramePr>
          <p:cNvPr id="13" name="Object 34">
            <a:extLst>
              <a:ext uri="{FF2B5EF4-FFF2-40B4-BE49-F238E27FC236}">
                <a16:creationId xmlns:a16="http://schemas.microsoft.com/office/drawing/2014/main" id="{06877D14-D65E-4021-8307-7075A5661C84}"/>
              </a:ext>
            </a:extLst>
          </p:cNvPr>
          <p:cNvGraphicFramePr>
            <a:graphicFrameLocks noChangeAspect="1"/>
          </p:cNvGraphicFramePr>
          <p:nvPr/>
        </p:nvGraphicFramePr>
        <p:xfrm>
          <a:off x="8616280" y="4897080"/>
          <a:ext cx="1365438" cy="799500"/>
        </p:xfrm>
        <a:graphic>
          <a:graphicData uri="http://schemas.openxmlformats.org/presentationml/2006/ole">
            <mc:AlternateContent xmlns:mc="http://schemas.openxmlformats.org/markup-compatibility/2006">
              <mc:Choice xmlns:v="urn:schemas-microsoft-com:vml" Requires="v">
                <p:oleObj spid="_x0000_s7214" name="Equation" r:id="rId7" imgW="736560" imgH="431640" progId="Equation.3">
                  <p:embed/>
                </p:oleObj>
              </mc:Choice>
              <mc:Fallback>
                <p:oleObj name="Equation" r:id="rId7" imgW="736560" imgH="431640" progId="Equation.3">
                  <p:embed/>
                  <p:pic>
                    <p:nvPicPr>
                      <p:cNvPr id="34"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280" y="4897080"/>
                        <a:ext cx="1365438" cy="799500"/>
                      </a:xfrm>
                      <a:prstGeom prst="rect">
                        <a:avLst/>
                      </a:prstGeom>
                      <a:noFill/>
                    </p:spPr>
                  </p:pic>
                </p:oleObj>
              </mc:Fallback>
            </mc:AlternateContent>
          </a:graphicData>
        </a:graphic>
      </p:graphicFrame>
      <p:sp>
        <p:nvSpPr>
          <p:cNvPr id="14" name="矩形 13">
            <a:extLst>
              <a:ext uri="{FF2B5EF4-FFF2-40B4-BE49-F238E27FC236}">
                <a16:creationId xmlns:a16="http://schemas.microsoft.com/office/drawing/2014/main" id="{5168916F-5965-471E-A3D8-77004B0B6B1E}"/>
              </a:ext>
            </a:extLst>
          </p:cNvPr>
          <p:cNvSpPr/>
          <p:nvPr/>
        </p:nvSpPr>
        <p:spPr>
          <a:xfrm>
            <a:off x="2131122" y="5035220"/>
            <a:ext cx="2956766" cy="523220"/>
          </a:xfrm>
          <a:prstGeom prst="rect">
            <a:avLst/>
          </a:prstGeom>
        </p:spPr>
        <p:txBody>
          <a:bodyPr wrap="square">
            <a:spAutoFit/>
          </a:bodyPr>
          <a:lstStyle/>
          <a:p>
            <a:pPr lvl="0"/>
            <a:r>
              <a:rPr lang="zh-CN" altLang="en-US" sz="2800" dirty="0">
                <a:solidFill>
                  <a:srgbClr val="000000"/>
                </a:solidFill>
                <a:latin typeface="黑体" pitchFamily="49" charset="-122"/>
                <a:ea typeface="黑体" pitchFamily="49" charset="-122"/>
              </a:rPr>
              <a:t>最小分辨角：</a:t>
            </a:r>
          </a:p>
        </p:txBody>
      </p:sp>
      <p:sp>
        <p:nvSpPr>
          <p:cNvPr id="15" name="TextBox 3">
            <a:extLst>
              <a:ext uri="{FF2B5EF4-FFF2-40B4-BE49-F238E27FC236}">
                <a16:creationId xmlns:a16="http://schemas.microsoft.com/office/drawing/2014/main" id="{D6E9028F-DEC5-4B97-98DB-EF3D8E5AEE5A}"/>
              </a:ext>
            </a:extLst>
          </p:cNvPr>
          <p:cNvSpPr txBox="1"/>
          <p:nvPr/>
        </p:nvSpPr>
        <p:spPr>
          <a:xfrm>
            <a:off x="1706146" y="5903893"/>
            <a:ext cx="8926359" cy="523220"/>
          </a:xfrm>
          <a:prstGeom prst="rect">
            <a:avLst/>
          </a:prstGeom>
          <a:noFill/>
        </p:spPr>
        <p:txBody>
          <a:bodyPr wrap="square" rtlCol="0">
            <a:spAutoFit/>
          </a:bodyPr>
          <a:lstStyle/>
          <a:p>
            <a:r>
              <a:rPr lang="zh-CN" altLang="en-US" sz="2800" dirty="0">
                <a:latin typeface="黑体" pitchFamily="49" charset="-122"/>
                <a:ea typeface="黑体" pitchFamily="49" charset="-122"/>
              </a:rPr>
              <a:t>最小分辨角度</a:t>
            </a:r>
            <a:r>
              <a:rPr lang="zh-CN" altLang="en-US" sz="2800" i="1" dirty="0">
                <a:latin typeface="黑体" pitchFamily="49" charset="-122"/>
                <a:ea typeface="黑体" pitchFamily="49" charset="-122"/>
                <a:sym typeface="Symbol"/>
              </a:rPr>
              <a:t></a:t>
            </a:r>
            <a:r>
              <a:rPr lang="en-US" altLang="zh-CN" sz="2800" i="1" baseline="-25000" dirty="0">
                <a:latin typeface="Times New Roman" pitchFamily="18" charset="0"/>
                <a:ea typeface="黑体" pitchFamily="49" charset="-122"/>
                <a:cs typeface="Times New Roman" pitchFamily="18" charset="0"/>
                <a:sym typeface="Symbol"/>
              </a:rPr>
              <a:t>m</a:t>
            </a:r>
            <a:r>
              <a:rPr lang="zh-CN" altLang="en-US" sz="2800" dirty="0">
                <a:latin typeface="黑体" pitchFamily="49" charset="-122"/>
                <a:ea typeface="黑体" pitchFamily="49" charset="-122"/>
                <a:sym typeface="Symbol"/>
              </a:rPr>
              <a:t>经</a:t>
            </a:r>
            <a:r>
              <a:rPr lang="en-US" altLang="zh-CN" sz="2800" i="1" dirty="0" err="1">
                <a:latin typeface="Times New Roman" pitchFamily="18" charset="0"/>
                <a:ea typeface="黑体" pitchFamily="49" charset="-122"/>
                <a:cs typeface="Times New Roman" pitchFamily="18" charset="0"/>
                <a:sym typeface="Symbol"/>
              </a:rPr>
              <a:t>M</a:t>
            </a:r>
            <a:r>
              <a:rPr lang="en-US" altLang="zh-CN" sz="2800" i="1" baseline="-25000" dirty="0" err="1">
                <a:latin typeface="Times New Roman" pitchFamily="18" charset="0"/>
                <a:ea typeface="黑体" pitchFamily="49" charset="-122"/>
                <a:cs typeface="Times New Roman" pitchFamily="18" charset="0"/>
                <a:sym typeface="Symbol"/>
              </a:rPr>
              <a:t>eff</a:t>
            </a:r>
            <a:r>
              <a:rPr lang="zh-CN" altLang="en-US" sz="2800" dirty="0">
                <a:latin typeface="黑体" pitchFamily="49" charset="-122"/>
                <a:ea typeface="黑体" pitchFamily="49" charset="-122"/>
                <a:sym typeface="Symbol"/>
              </a:rPr>
              <a:t>倍放大后恰好等于人眼的分辨角。</a:t>
            </a:r>
            <a:endParaRPr lang="zh-CN" altLang="en-US" sz="2800" dirty="0">
              <a:latin typeface="黑体" pitchFamily="49" charset="-122"/>
              <a:ea typeface="黑体" pitchFamily="49" charset="-122"/>
            </a:endParaRPr>
          </a:p>
        </p:txBody>
      </p:sp>
      <p:grpSp>
        <p:nvGrpSpPr>
          <p:cNvPr id="16" name="Group 28">
            <a:extLst>
              <a:ext uri="{FF2B5EF4-FFF2-40B4-BE49-F238E27FC236}">
                <a16:creationId xmlns:a16="http://schemas.microsoft.com/office/drawing/2014/main" id="{F4EC5928-2931-4283-899F-0A4DB69E1462}"/>
              </a:ext>
            </a:extLst>
          </p:cNvPr>
          <p:cNvGrpSpPr>
            <a:grpSpLocks/>
          </p:cNvGrpSpPr>
          <p:nvPr/>
        </p:nvGrpSpPr>
        <p:grpSpPr bwMode="auto">
          <a:xfrm>
            <a:off x="2207568" y="1489161"/>
            <a:ext cx="4066524" cy="1841029"/>
            <a:chOff x="960" y="431"/>
            <a:chExt cx="3456" cy="1741"/>
          </a:xfrm>
        </p:grpSpPr>
        <p:sp>
          <p:nvSpPr>
            <p:cNvPr id="17" name="Line 17">
              <a:extLst>
                <a:ext uri="{FF2B5EF4-FFF2-40B4-BE49-F238E27FC236}">
                  <a16:creationId xmlns:a16="http://schemas.microsoft.com/office/drawing/2014/main" id="{2412263D-DB78-4BAD-B977-7E7392697629}"/>
                </a:ext>
              </a:extLst>
            </p:cNvPr>
            <p:cNvSpPr>
              <a:spLocks noChangeShapeType="1"/>
            </p:cNvSpPr>
            <p:nvPr/>
          </p:nvSpPr>
          <p:spPr bwMode="auto">
            <a:xfrm>
              <a:off x="3134" y="431"/>
              <a:ext cx="0" cy="1536"/>
            </a:xfrm>
            <a:prstGeom prst="line">
              <a:avLst/>
            </a:prstGeom>
            <a:noFill/>
            <a:ln w="9525">
              <a:solidFill>
                <a:schemeClr val="tx1"/>
              </a:solidFill>
              <a:prstDash val="dash"/>
              <a:round/>
              <a:headEnd/>
              <a:tailEnd/>
            </a:ln>
          </p:spPr>
          <p:txBody>
            <a:bodyPr/>
            <a:lstStyle/>
            <a:p>
              <a:endParaRPr lang="zh-CN" altLang="en-US"/>
            </a:p>
          </p:txBody>
        </p:sp>
        <p:grpSp>
          <p:nvGrpSpPr>
            <p:cNvPr id="18" name="Group 23">
              <a:extLst>
                <a:ext uri="{FF2B5EF4-FFF2-40B4-BE49-F238E27FC236}">
                  <a16:creationId xmlns:a16="http://schemas.microsoft.com/office/drawing/2014/main" id="{06AAC15A-A501-45EE-80CF-7E89D900E39A}"/>
                </a:ext>
              </a:extLst>
            </p:cNvPr>
            <p:cNvGrpSpPr>
              <a:grpSpLocks/>
            </p:cNvGrpSpPr>
            <p:nvPr/>
          </p:nvGrpSpPr>
          <p:grpSpPr bwMode="auto">
            <a:xfrm>
              <a:off x="960" y="487"/>
              <a:ext cx="2880" cy="1685"/>
              <a:chOff x="960" y="487"/>
              <a:chExt cx="2880" cy="1685"/>
            </a:xfrm>
          </p:grpSpPr>
          <p:grpSp>
            <p:nvGrpSpPr>
              <p:cNvPr id="23" name="Group 16">
                <a:extLst>
                  <a:ext uri="{FF2B5EF4-FFF2-40B4-BE49-F238E27FC236}">
                    <a16:creationId xmlns:a16="http://schemas.microsoft.com/office/drawing/2014/main" id="{998FF43B-A22E-447E-8F50-3FE5D494DD97}"/>
                  </a:ext>
                </a:extLst>
              </p:cNvPr>
              <p:cNvGrpSpPr>
                <a:grpSpLocks/>
              </p:cNvGrpSpPr>
              <p:nvPr/>
            </p:nvGrpSpPr>
            <p:grpSpPr bwMode="auto">
              <a:xfrm>
                <a:off x="960" y="487"/>
                <a:ext cx="2880" cy="1685"/>
                <a:chOff x="0" y="528"/>
                <a:chExt cx="2880" cy="1685"/>
              </a:xfrm>
            </p:grpSpPr>
            <p:sp>
              <p:nvSpPr>
                <p:cNvPr id="29" name="Oval 4">
                  <a:extLst>
                    <a:ext uri="{FF2B5EF4-FFF2-40B4-BE49-F238E27FC236}">
                      <a16:creationId xmlns:a16="http://schemas.microsoft.com/office/drawing/2014/main" id="{559A8F6A-2207-455B-8D04-AE1D791A849B}"/>
                    </a:ext>
                  </a:extLst>
                </p:cNvPr>
                <p:cNvSpPr>
                  <a:spLocks noChangeArrowheads="1"/>
                </p:cNvSpPr>
                <p:nvPr/>
              </p:nvSpPr>
              <p:spPr bwMode="auto">
                <a:xfrm>
                  <a:off x="2513" y="1032"/>
                  <a:ext cx="176" cy="442"/>
                </a:xfrm>
                <a:prstGeom prst="ellipse">
                  <a:avLst/>
                </a:prstGeom>
                <a:gradFill rotWithShape="0">
                  <a:gsLst>
                    <a:gs pos="0">
                      <a:schemeClr val="bg1"/>
                    </a:gs>
                    <a:gs pos="100000">
                      <a:srgbClr val="99CCFF"/>
                    </a:gs>
                  </a:gsLst>
                  <a:path path="shape">
                    <a:fillToRect l="50000" t="50000" r="50000" b="50000"/>
                  </a:path>
                </a:gradFill>
                <a:ln w="9525">
                  <a:noFill/>
                  <a:round/>
                  <a:headEnd/>
                  <a:tailEnd/>
                </a:ln>
              </p:spPr>
              <p:txBody>
                <a:bodyPr wrap="none" anchor="ctr"/>
                <a:lstStyle/>
                <a:p>
                  <a:endParaRPr lang="zh-CN" altLang="en-US"/>
                </a:p>
              </p:txBody>
            </p:sp>
            <p:sp>
              <p:nvSpPr>
                <p:cNvPr id="30" name="Line 7">
                  <a:extLst>
                    <a:ext uri="{FF2B5EF4-FFF2-40B4-BE49-F238E27FC236}">
                      <a16:creationId xmlns:a16="http://schemas.microsoft.com/office/drawing/2014/main" id="{8D14DE2B-9314-4498-9C06-E088B83F0FE8}"/>
                    </a:ext>
                  </a:extLst>
                </p:cNvPr>
                <p:cNvSpPr>
                  <a:spLocks noChangeShapeType="1"/>
                </p:cNvSpPr>
                <p:nvPr/>
              </p:nvSpPr>
              <p:spPr bwMode="auto">
                <a:xfrm>
                  <a:off x="31" y="546"/>
                  <a:ext cx="768" cy="0"/>
                </a:xfrm>
                <a:prstGeom prst="line">
                  <a:avLst/>
                </a:prstGeom>
                <a:noFill/>
                <a:ln w="9525">
                  <a:solidFill>
                    <a:schemeClr val="tx1"/>
                  </a:solidFill>
                  <a:round/>
                  <a:headEnd/>
                  <a:tailEnd type="triangle" w="med" len="med"/>
                </a:ln>
              </p:spPr>
              <p:txBody>
                <a:bodyPr/>
                <a:lstStyle/>
                <a:p>
                  <a:endParaRPr lang="zh-CN" altLang="en-US"/>
                </a:p>
              </p:txBody>
            </p:sp>
            <p:sp>
              <p:nvSpPr>
                <p:cNvPr id="31" name="Line 8">
                  <a:extLst>
                    <a:ext uri="{FF2B5EF4-FFF2-40B4-BE49-F238E27FC236}">
                      <a16:creationId xmlns:a16="http://schemas.microsoft.com/office/drawing/2014/main" id="{B5FAA24C-3DB7-408F-8B14-0B73E3F3E7B3}"/>
                    </a:ext>
                  </a:extLst>
                </p:cNvPr>
                <p:cNvSpPr>
                  <a:spLocks noChangeShapeType="1"/>
                </p:cNvSpPr>
                <p:nvPr/>
              </p:nvSpPr>
              <p:spPr bwMode="auto">
                <a:xfrm>
                  <a:off x="32" y="1918"/>
                  <a:ext cx="768" cy="0"/>
                </a:xfrm>
                <a:prstGeom prst="line">
                  <a:avLst/>
                </a:prstGeom>
                <a:noFill/>
                <a:ln w="9525">
                  <a:solidFill>
                    <a:schemeClr val="tx1"/>
                  </a:solidFill>
                  <a:round/>
                  <a:headEnd/>
                  <a:tailEnd type="triangle" w="med" len="med"/>
                </a:ln>
              </p:spPr>
              <p:txBody>
                <a:bodyPr/>
                <a:lstStyle/>
                <a:p>
                  <a:endParaRPr lang="zh-CN" altLang="en-US"/>
                </a:p>
              </p:txBody>
            </p:sp>
            <p:sp>
              <p:nvSpPr>
                <p:cNvPr id="32" name="Line 9">
                  <a:extLst>
                    <a:ext uri="{FF2B5EF4-FFF2-40B4-BE49-F238E27FC236}">
                      <a16:creationId xmlns:a16="http://schemas.microsoft.com/office/drawing/2014/main" id="{0EA39A55-0E91-4B3C-97C3-723D4FEEACB8}"/>
                    </a:ext>
                  </a:extLst>
                </p:cNvPr>
                <p:cNvSpPr>
                  <a:spLocks noChangeShapeType="1"/>
                </p:cNvSpPr>
                <p:nvPr/>
              </p:nvSpPr>
              <p:spPr bwMode="auto">
                <a:xfrm>
                  <a:off x="816" y="536"/>
                  <a:ext cx="1738" cy="907"/>
                </a:xfrm>
                <a:prstGeom prst="line">
                  <a:avLst/>
                </a:prstGeom>
                <a:noFill/>
                <a:ln w="9525">
                  <a:solidFill>
                    <a:schemeClr val="tx1"/>
                  </a:solidFill>
                  <a:round/>
                  <a:headEnd/>
                  <a:tailEnd type="triangle" w="med" len="med"/>
                </a:ln>
              </p:spPr>
              <p:txBody>
                <a:bodyPr/>
                <a:lstStyle/>
                <a:p>
                  <a:endParaRPr lang="zh-CN" altLang="en-US"/>
                </a:p>
              </p:txBody>
            </p:sp>
            <p:sp>
              <p:nvSpPr>
                <p:cNvPr id="33" name="Line 10">
                  <a:extLst>
                    <a:ext uri="{FF2B5EF4-FFF2-40B4-BE49-F238E27FC236}">
                      <a16:creationId xmlns:a16="http://schemas.microsoft.com/office/drawing/2014/main" id="{0F6C6863-9341-4F96-8B5E-C39095C6FA94}"/>
                    </a:ext>
                  </a:extLst>
                </p:cNvPr>
                <p:cNvSpPr>
                  <a:spLocks noChangeShapeType="1"/>
                </p:cNvSpPr>
                <p:nvPr/>
              </p:nvSpPr>
              <p:spPr bwMode="auto">
                <a:xfrm flipV="1">
                  <a:off x="833" y="1045"/>
                  <a:ext cx="1730" cy="878"/>
                </a:xfrm>
                <a:prstGeom prst="line">
                  <a:avLst/>
                </a:prstGeom>
                <a:noFill/>
                <a:ln w="9525">
                  <a:solidFill>
                    <a:schemeClr val="tx1"/>
                  </a:solidFill>
                  <a:round/>
                  <a:headEnd/>
                  <a:tailEnd type="triangle" w="med" len="med"/>
                </a:ln>
              </p:spPr>
              <p:txBody>
                <a:bodyPr/>
                <a:lstStyle/>
                <a:p>
                  <a:endParaRPr lang="zh-CN" altLang="en-US"/>
                </a:p>
              </p:txBody>
            </p:sp>
            <p:sp>
              <p:nvSpPr>
                <p:cNvPr id="34" name="Oval 6">
                  <a:extLst>
                    <a:ext uri="{FF2B5EF4-FFF2-40B4-BE49-F238E27FC236}">
                      <a16:creationId xmlns:a16="http://schemas.microsoft.com/office/drawing/2014/main" id="{279319C9-73B5-4070-9CD5-51922CEF6E8F}"/>
                    </a:ext>
                  </a:extLst>
                </p:cNvPr>
                <p:cNvSpPr>
                  <a:spLocks noChangeArrowheads="1"/>
                </p:cNvSpPr>
                <p:nvPr/>
              </p:nvSpPr>
              <p:spPr bwMode="auto">
                <a:xfrm>
                  <a:off x="2156" y="1220"/>
                  <a:ext cx="42" cy="53"/>
                </a:xfrm>
                <a:prstGeom prst="ellipse">
                  <a:avLst/>
                </a:prstGeom>
                <a:solidFill>
                  <a:srgbClr val="FF3300"/>
                </a:solidFill>
                <a:ln w="9525">
                  <a:solidFill>
                    <a:schemeClr val="tx1"/>
                  </a:solidFill>
                  <a:round/>
                  <a:headEnd/>
                  <a:tailEnd/>
                </a:ln>
              </p:spPr>
              <p:txBody>
                <a:bodyPr wrap="none" anchor="ctr"/>
                <a:lstStyle/>
                <a:p>
                  <a:endParaRPr lang="zh-CN" altLang="en-US"/>
                </a:p>
              </p:txBody>
            </p:sp>
            <p:sp>
              <p:nvSpPr>
                <p:cNvPr id="35" name="Line 11">
                  <a:extLst>
                    <a:ext uri="{FF2B5EF4-FFF2-40B4-BE49-F238E27FC236}">
                      <a16:creationId xmlns:a16="http://schemas.microsoft.com/office/drawing/2014/main" id="{255702BD-2F01-4647-B56D-E767EF0DCAA0}"/>
                    </a:ext>
                  </a:extLst>
                </p:cNvPr>
                <p:cNvSpPr>
                  <a:spLocks noChangeShapeType="1"/>
                </p:cNvSpPr>
                <p:nvPr/>
              </p:nvSpPr>
              <p:spPr bwMode="auto">
                <a:xfrm>
                  <a:off x="2634" y="1044"/>
                  <a:ext cx="192" cy="0"/>
                </a:xfrm>
                <a:prstGeom prst="line">
                  <a:avLst/>
                </a:prstGeom>
                <a:noFill/>
                <a:ln w="9525">
                  <a:solidFill>
                    <a:schemeClr val="tx1"/>
                  </a:solidFill>
                  <a:round/>
                  <a:headEnd/>
                  <a:tailEnd type="triangle" w="med" len="med"/>
                </a:ln>
              </p:spPr>
              <p:txBody>
                <a:bodyPr/>
                <a:lstStyle/>
                <a:p>
                  <a:endParaRPr lang="zh-CN" altLang="en-US"/>
                </a:p>
              </p:txBody>
            </p:sp>
            <p:sp>
              <p:nvSpPr>
                <p:cNvPr id="36" name="Line 12">
                  <a:extLst>
                    <a:ext uri="{FF2B5EF4-FFF2-40B4-BE49-F238E27FC236}">
                      <a16:creationId xmlns:a16="http://schemas.microsoft.com/office/drawing/2014/main" id="{789978D4-4FB4-4CBF-8AC5-FD484E277127}"/>
                    </a:ext>
                  </a:extLst>
                </p:cNvPr>
                <p:cNvSpPr>
                  <a:spLocks noChangeShapeType="1"/>
                </p:cNvSpPr>
                <p:nvPr/>
              </p:nvSpPr>
              <p:spPr bwMode="auto">
                <a:xfrm>
                  <a:off x="2638" y="1446"/>
                  <a:ext cx="192" cy="0"/>
                </a:xfrm>
                <a:prstGeom prst="line">
                  <a:avLst/>
                </a:prstGeom>
                <a:noFill/>
                <a:ln w="9525">
                  <a:solidFill>
                    <a:schemeClr val="tx1"/>
                  </a:solidFill>
                  <a:round/>
                  <a:headEnd/>
                  <a:tailEnd type="triangle" w="med" len="med"/>
                </a:ln>
              </p:spPr>
              <p:txBody>
                <a:bodyPr/>
                <a:lstStyle/>
                <a:p>
                  <a:endParaRPr lang="zh-CN" altLang="en-US"/>
                </a:p>
              </p:txBody>
            </p:sp>
            <p:sp>
              <p:nvSpPr>
                <p:cNvPr id="37" name="Line 13">
                  <a:extLst>
                    <a:ext uri="{FF2B5EF4-FFF2-40B4-BE49-F238E27FC236}">
                      <a16:creationId xmlns:a16="http://schemas.microsoft.com/office/drawing/2014/main" id="{68D1E986-928F-48E7-9217-B64DE1DFB912}"/>
                    </a:ext>
                  </a:extLst>
                </p:cNvPr>
                <p:cNvSpPr>
                  <a:spLocks noChangeShapeType="1"/>
                </p:cNvSpPr>
                <p:nvPr/>
              </p:nvSpPr>
              <p:spPr bwMode="auto">
                <a:xfrm>
                  <a:off x="2688" y="1245"/>
                  <a:ext cx="192" cy="0"/>
                </a:xfrm>
                <a:prstGeom prst="line">
                  <a:avLst/>
                </a:prstGeom>
                <a:noFill/>
                <a:ln w="9525">
                  <a:solidFill>
                    <a:schemeClr val="tx1"/>
                  </a:solidFill>
                  <a:round/>
                  <a:headEnd/>
                  <a:tailEnd type="triangle" w="med" len="med"/>
                </a:ln>
              </p:spPr>
              <p:txBody>
                <a:bodyPr/>
                <a:lstStyle/>
                <a:p>
                  <a:endParaRPr lang="zh-CN" altLang="en-US"/>
                </a:p>
              </p:txBody>
            </p:sp>
            <p:sp>
              <p:nvSpPr>
                <p:cNvPr id="38" name="Text Box 14">
                  <a:extLst>
                    <a:ext uri="{FF2B5EF4-FFF2-40B4-BE49-F238E27FC236}">
                      <a16:creationId xmlns:a16="http://schemas.microsoft.com/office/drawing/2014/main" id="{149F8CC8-249E-4B79-A882-B0020F7B4E9A}"/>
                    </a:ext>
                  </a:extLst>
                </p:cNvPr>
                <p:cNvSpPr txBox="1">
                  <a:spLocks noChangeArrowheads="1"/>
                </p:cNvSpPr>
                <p:nvPr/>
              </p:nvSpPr>
              <p:spPr bwMode="auto">
                <a:xfrm>
                  <a:off x="607" y="1941"/>
                  <a:ext cx="429" cy="262"/>
                </a:xfrm>
                <a:prstGeom prst="rect">
                  <a:avLst/>
                </a:prstGeom>
                <a:noFill/>
                <a:ln w="9525">
                  <a:noFill/>
                  <a:miter lim="800000"/>
                  <a:headEnd/>
                  <a:tailEnd/>
                </a:ln>
              </p:spPr>
              <p:txBody>
                <a:bodyPr wrap="none">
                  <a:spAutoFit/>
                </a:bodyPr>
                <a:lstStyle/>
                <a:p>
                  <a:r>
                    <a:rPr lang="zh-CN" altLang="en-US"/>
                    <a:t>物镜</a:t>
                  </a:r>
                </a:p>
              </p:txBody>
            </p:sp>
            <p:sp>
              <p:nvSpPr>
                <p:cNvPr id="39" name="Text Box 15">
                  <a:extLst>
                    <a:ext uri="{FF2B5EF4-FFF2-40B4-BE49-F238E27FC236}">
                      <a16:creationId xmlns:a16="http://schemas.microsoft.com/office/drawing/2014/main" id="{45BC1207-69C5-41F6-84C7-C6759796ECEE}"/>
                    </a:ext>
                  </a:extLst>
                </p:cNvPr>
                <p:cNvSpPr txBox="1">
                  <a:spLocks noChangeArrowheads="1"/>
                </p:cNvSpPr>
                <p:nvPr/>
              </p:nvSpPr>
              <p:spPr bwMode="auto">
                <a:xfrm>
                  <a:off x="2376" y="1951"/>
                  <a:ext cx="429" cy="262"/>
                </a:xfrm>
                <a:prstGeom prst="rect">
                  <a:avLst/>
                </a:prstGeom>
                <a:noFill/>
                <a:ln w="9525">
                  <a:noFill/>
                  <a:miter lim="800000"/>
                  <a:headEnd/>
                  <a:tailEnd/>
                </a:ln>
              </p:spPr>
              <p:txBody>
                <a:bodyPr wrap="none">
                  <a:spAutoFit/>
                </a:bodyPr>
                <a:lstStyle/>
                <a:p>
                  <a:r>
                    <a:rPr lang="zh-CN" altLang="en-US"/>
                    <a:t>目镜</a:t>
                  </a:r>
                </a:p>
              </p:txBody>
            </p:sp>
            <p:sp>
              <p:nvSpPr>
                <p:cNvPr id="40" name="Oval 3">
                  <a:extLst>
                    <a:ext uri="{FF2B5EF4-FFF2-40B4-BE49-F238E27FC236}">
                      <a16:creationId xmlns:a16="http://schemas.microsoft.com/office/drawing/2014/main" id="{8A3767AD-1830-45C4-AA60-A5073CFA62D6}"/>
                    </a:ext>
                  </a:extLst>
                </p:cNvPr>
                <p:cNvSpPr>
                  <a:spLocks noChangeArrowheads="1"/>
                </p:cNvSpPr>
                <p:nvPr/>
              </p:nvSpPr>
              <p:spPr bwMode="auto">
                <a:xfrm>
                  <a:off x="720" y="528"/>
                  <a:ext cx="210" cy="1417"/>
                </a:xfrm>
                <a:prstGeom prst="ellipse">
                  <a:avLst/>
                </a:prstGeom>
                <a:gradFill rotWithShape="0">
                  <a:gsLst>
                    <a:gs pos="0">
                      <a:schemeClr val="bg1"/>
                    </a:gs>
                    <a:gs pos="100000">
                      <a:srgbClr val="99CCFF"/>
                    </a:gs>
                  </a:gsLst>
                  <a:path path="shape">
                    <a:fillToRect l="50000" t="50000" r="50000" b="50000"/>
                  </a:path>
                </a:gradFill>
                <a:ln w="9525">
                  <a:noFill/>
                  <a:round/>
                  <a:headEnd/>
                  <a:tailEnd/>
                </a:ln>
              </p:spPr>
              <p:txBody>
                <a:bodyPr wrap="none" anchor="ctr"/>
                <a:lstStyle/>
                <a:p>
                  <a:endParaRPr lang="zh-CN" altLang="en-US"/>
                </a:p>
              </p:txBody>
            </p:sp>
            <p:sp>
              <p:nvSpPr>
                <p:cNvPr id="41" name="Line 5">
                  <a:extLst>
                    <a:ext uri="{FF2B5EF4-FFF2-40B4-BE49-F238E27FC236}">
                      <a16:creationId xmlns:a16="http://schemas.microsoft.com/office/drawing/2014/main" id="{8D3ED743-9DC8-4EF4-A601-528A56A5B70B}"/>
                    </a:ext>
                  </a:extLst>
                </p:cNvPr>
                <p:cNvSpPr>
                  <a:spLocks noChangeShapeType="1"/>
                </p:cNvSpPr>
                <p:nvPr/>
              </p:nvSpPr>
              <p:spPr bwMode="auto">
                <a:xfrm>
                  <a:off x="0" y="1248"/>
                  <a:ext cx="2880" cy="0"/>
                </a:xfrm>
                <a:prstGeom prst="line">
                  <a:avLst/>
                </a:prstGeom>
                <a:noFill/>
                <a:ln w="9525">
                  <a:solidFill>
                    <a:schemeClr val="tx1"/>
                  </a:solidFill>
                  <a:round/>
                  <a:headEnd/>
                  <a:tailEnd/>
                </a:ln>
              </p:spPr>
              <p:txBody>
                <a:bodyPr/>
                <a:lstStyle/>
                <a:p>
                  <a:endParaRPr lang="zh-CN" altLang="en-US"/>
                </a:p>
              </p:txBody>
            </p:sp>
          </p:grpSp>
          <p:sp>
            <p:nvSpPr>
              <p:cNvPr id="24" name="Line 18">
                <a:extLst>
                  <a:ext uri="{FF2B5EF4-FFF2-40B4-BE49-F238E27FC236}">
                    <a16:creationId xmlns:a16="http://schemas.microsoft.com/office/drawing/2014/main" id="{E5D70898-0395-4995-888C-EFA19CE8B26D}"/>
                  </a:ext>
                </a:extLst>
              </p:cNvPr>
              <p:cNvSpPr>
                <a:spLocks noChangeShapeType="1"/>
              </p:cNvSpPr>
              <p:nvPr/>
            </p:nvSpPr>
            <p:spPr bwMode="auto">
              <a:xfrm>
                <a:off x="1806" y="1899"/>
                <a:ext cx="1339" cy="0"/>
              </a:xfrm>
              <a:prstGeom prst="line">
                <a:avLst/>
              </a:prstGeom>
              <a:noFill/>
              <a:ln w="9525">
                <a:solidFill>
                  <a:schemeClr val="tx1"/>
                </a:solidFill>
                <a:round/>
                <a:headEnd type="arrow" w="med" len="med"/>
                <a:tailEnd type="arrow" w="med" len="med"/>
              </a:ln>
            </p:spPr>
            <p:txBody>
              <a:bodyPr/>
              <a:lstStyle/>
              <a:p>
                <a:endParaRPr lang="zh-CN" altLang="en-US"/>
              </a:p>
            </p:txBody>
          </p:sp>
          <p:sp>
            <p:nvSpPr>
              <p:cNvPr id="25" name="Text Box 19">
                <a:extLst>
                  <a:ext uri="{FF2B5EF4-FFF2-40B4-BE49-F238E27FC236}">
                    <a16:creationId xmlns:a16="http://schemas.microsoft.com/office/drawing/2014/main" id="{096DC32E-63F6-4F14-A84F-49275558CF2C}"/>
                  </a:ext>
                </a:extLst>
              </p:cNvPr>
              <p:cNvSpPr txBox="1">
                <a:spLocks noChangeArrowheads="1"/>
              </p:cNvSpPr>
              <p:nvPr/>
            </p:nvSpPr>
            <p:spPr bwMode="auto">
              <a:xfrm>
                <a:off x="2304" y="1751"/>
                <a:ext cx="240" cy="262"/>
              </a:xfrm>
              <a:prstGeom prst="rect">
                <a:avLst/>
              </a:prstGeom>
              <a:solidFill>
                <a:schemeClr val="bg1"/>
              </a:solidFill>
              <a:ln w="9525">
                <a:noFill/>
                <a:miter lim="800000"/>
                <a:headEnd/>
                <a:tailEnd/>
              </a:ln>
            </p:spPr>
            <p:txBody>
              <a:bodyPr>
                <a:spAutoFit/>
              </a:bodyPr>
              <a:lstStyle/>
              <a:p>
                <a:r>
                  <a:rPr lang="en-US" altLang="zh-CN" i="1"/>
                  <a:t>f</a:t>
                </a:r>
                <a:r>
                  <a:rPr lang="en-US" altLang="zh-CN" i="1" baseline="-25000"/>
                  <a:t>o</a:t>
                </a:r>
                <a:endParaRPr lang="en-US" altLang="zh-CN" i="1"/>
              </a:p>
            </p:txBody>
          </p:sp>
          <p:sp>
            <p:nvSpPr>
              <p:cNvPr id="26" name="Line 20">
                <a:extLst>
                  <a:ext uri="{FF2B5EF4-FFF2-40B4-BE49-F238E27FC236}">
                    <a16:creationId xmlns:a16="http://schemas.microsoft.com/office/drawing/2014/main" id="{AC63F054-472D-4F27-9632-4F75CB295751}"/>
                  </a:ext>
                </a:extLst>
              </p:cNvPr>
              <p:cNvSpPr>
                <a:spLocks noChangeShapeType="1"/>
              </p:cNvSpPr>
              <p:nvPr/>
            </p:nvSpPr>
            <p:spPr bwMode="auto">
              <a:xfrm>
                <a:off x="3552" y="1392"/>
                <a:ext cx="0" cy="528"/>
              </a:xfrm>
              <a:prstGeom prst="line">
                <a:avLst/>
              </a:prstGeom>
              <a:noFill/>
              <a:ln w="9525">
                <a:solidFill>
                  <a:schemeClr val="tx1"/>
                </a:solidFill>
                <a:prstDash val="dash"/>
                <a:round/>
                <a:headEnd/>
                <a:tailEnd/>
              </a:ln>
            </p:spPr>
            <p:txBody>
              <a:bodyPr/>
              <a:lstStyle/>
              <a:p>
                <a:endParaRPr lang="zh-CN" altLang="en-US"/>
              </a:p>
            </p:txBody>
          </p:sp>
          <p:sp>
            <p:nvSpPr>
              <p:cNvPr id="27" name="Line 21">
                <a:extLst>
                  <a:ext uri="{FF2B5EF4-FFF2-40B4-BE49-F238E27FC236}">
                    <a16:creationId xmlns:a16="http://schemas.microsoft.com/office/drawing/2014/main" id="{231C9812-A38E-44DC-83BB-A19E6DEF5891}"/>
                  </a:ext>
                </a:extLst>
              </p:cNvPr>
              <p:cNvSpPr>
                <a:spLocks noChangeShapeType="1"/>
              </p:cNvSpPr>
              <p:nvPr/>
            </p:nvSpPr>
            <p:spPr bwMode="auto">
              <a:xfrm>
                <a:off x="3120" y="1728"/>
                <a:ext cx="437" cy="0"/>
              </a:xfrm>
              <a:prstGeom prst="line">
                <a:avLst/>
              </a:prstGeom>
              <a:noFill/>
              <a:ln w="9525">
                <a:solidFill>
                  <a:schemeClr val="tx1"/>
                </a:solidFill>
                <a:round/>
                <a:headEnd type="arrow" w="med" len="med"/>
                <a:tailEnd type="arrow" w="med" len="med"/>
              </a:ln>
            </p:spPr>
            <p:txBody>
              <a:bodyPr/>
              <a:lstStyle/>
              <a:p>
                <a:endParaRPr lang="zh-CN" altLang="en-US"/>
              </a:p>
            </p:txBody>
          </p:sp>
          <p:sp>
            <p:nvSpPr>
              <p:cNvPr id="28" name="Text Box 22">
                <a:extLst>
                  <a:ext uri="{FF2B5EF4-FFF2-40B4-BE49-F238E27FC236}">
                    <a16:creationId xmlns:a16="http://schemas.microsoft.com/office/drawing/2014/main" id="{AE9182B0-A9AF-4C73-820A-2DD489936E19}"/>
                  </a:ext>
                </a:extLst>
              </p:cNvPr>
              <p:cNvSpPr txBox="1">
                <a:spLocks noChangeArrowheads="1"/>
              </p:cNvSpPr>
              <p:nvPr/>
            </p:nvSpPr>
            <p:spPr bwMode="auto">
              <a:xfrm>
                <a:off x="3219" y="1583"/>
                <a:ext cx="226" cy="262"/>
              </a:xfrm>
              <a:prstGeom prst="rect">
                <a:avLst/>
              </a:prstGeom>
              <a:solidFill>
                <a:schemeClr val="bg1"/>
              </a:solidFill>
              <a:ln w="9525">
                <a:noFill/>
                <a:miter lim="800000"/>
                <a:headEnd/>
                <a:tailEnd/>
              </a:ln>
            </p:spPr>
            <p:txBody>
              <a:bodyPr>
                <a:spAutoFit/>
              </a:bodyPr>
              <a:lstStyle/>
              <a:p>
                <a:r>
                  <a:rPr lang="en-US" altLang="zh-CN" i="1"/>
                  <a:t>f</a:t>
                </a:r>
                <a:r>
                  <a:rPr lang="en-US" altLang="zh-CN" i="1" baseline="-25000"/>
                  <a:t>e</a:t>
                </a:r>
                <a:endParaRPr lang="en-US" altLang="zh-CN" i="1"/>
              </a:p>
            </p:txBody>
          </p:sp>
        </p:grpSp>
        <p:grpSp>
          <p:nvGrpSpPr>
            <p:cNvPr id="19" name="Group 26">
              <a:extLst>
                <a:ext uri="{FF2B5EF4-FFF2-40B4-BE49-F238E27FC236}">
                  <a16:creationId xmlns:a16="http://schemas.microsoft.com/office/drawing/2014/main" id="{CAD50B15-B1B3-42A0-955D-92D058184E42}"/>
                </a:ext>
              </a:extLst>
            </p:cNvPr>
            <p:cNvGrpSpPr>
              <a:grpSpLocks/>
            </p:cNvGrpSpPr>
            <p:nvPr/>
          </p:nvGrpSpPr>
          <p:grpSpPr bwMode="auto">
            <a:xfrm>
              <a:off x="3888" y="960"/>
              <a:ext cx="528" cy="480"/>
              <a:chOff x="4202" y="1008"/>
              <a:chExt cx="550" cy="528"/>
            </a:xfrm>
          </p:grpSpPr>
          <p:sp>
            <p:nvSpPr>
              <p:cNvPr id="21" name="Oval 24">
                <a:extLst>
                  <a:ext uri="{FF2B5EF4-FFF2-40B4-BE49-F238E27FC236}">
                    <a16:creationId xmlns:a16="http://schemas.microsoft.com/office/drawing/2014/main" id="{7B9D3C70-212E-47F1-BB1D-A6D3300F9676}"/>
                  </a:ext>
                </a:extLst>
              </p:cNvPr>
              <p:cNvSpPr>
                <a:spLocks noChangeArrowheads="1"/>
              </p:cNvSpPr>
              <p:nvPr/>
            </p:nvSpPr>
            <p:spPr bwMode="auto">
              <a:xfrm>
                <a:off x="4224" y="1008"/>
                <a:ext cx="528" cy="528"/>
              </a:xfrm>
              <a:prstGeom prst="ellipse">
                <a:avLst/>
              </a:prstGeom>
              <a:solidFill>
                <a:srgbClr val="FFFF99"/>
              </a:solidFill>
              <a:ln w="9525">
                <a:solidFill>
                  <a:schemeClr val="tx1"/>
                </a:solidFill>
                <a:round/>
                <a:headEnd/>
                <a:tailEnd/>
              </a:ln>
            </p:spPr>
            <p:txBody>
              <a:bodyPr wrap="none" anchor="ctr"/>
              <a:lstStyle/>
              <a:p>
                <a:endParaRPr lang="zh-CN" altLang="en-US"/>
              </a:p>
            </p:txBody>
          </p:sp>
          <p:sp>
            <p:nvSpPr>
              <p:cNvPr id="22" name="Oval 25">
                <a:extLst>
                  <a:ext uri="{FF2B5EF4-FFF2-40B4-BE49-F238E27FC236}">
                    <a16:creationId xmlns:a16="http://schemas.microsoft.com/office/drawing/2014/main" id="{F1E31805-D830-4C61-B691-90868603852B}"/>
                  </a:ext>
                </a:extLst>
              </p:cNvPr>
              <p:cNvSpPr>
                <a:spLocks noChangeArrowheads="1"/>
              </p:cNvSpPr>
              <p:nvPr/>
            </p:nvSpPr>
            <p:spPr bwMode="auto">
              <a:xfrm>
                <a:off x="4202" y="1153"/>
                <a:ext cx="144" cy="240"/>
              </a:xfrm>
              <a:prstGeom prst="ellipse">
                <a:avLst/>
              </a:prstGeom>
              <a:gradFill rotWithShape="0">
                <a:gsLst>
                  <a:gs pos="0">
                    <a:schemeClr val="bg1"/>
                  </a:gs>
                  <a:gs pos="100000">
                    <a:schemeClr val="hlink"/>
                  </a:gs>
                </a:gsLst>
                <a:path path="shape">
                  <a:fillToRect l="50000" t="50000" r="50000" b="50000"/>
                </a:path>
              </a:gradFill>
              <a:ln w="9525">
                <a:noFill/>
                <a:round/>
                <a:headEnd/>
                <a:tailEnd/>
              </a:ln>
            </p:spPr>
            <p:txBody>
              <a:bodyPr wrap="none" anchor="ctr"/>
              <a:lstStyle/>
              <a:p>
                <a:endParaRPr lang="zh-CN" altLang="en-US"/>
              </a:p>
            </p:txBody>
          </p:sp>
        </p:grpSp>
        <p:sp>
          <p:nvSpPr>
            <p:cNvPr id="20" name="Text Box 27">
              <a:extLst>
                <a:ext uri="{FF2B5EF4-FFF2-40B4-BE49-F238E27FC236}">
                  <a16:creationId xmlns:a16="http://schemas.microsoft.com/office/drawing/2014/main" id="{26B0B291-1EC0-4236-A578-FA2226C35C9B}"/>
                </a:ext>
              </a:extLst>
            </p:cNvPr>
            <p:cNvSpPr txBox="1">
              <a:spLocks noChangeArrowheads="1"/>
            </p:cNvSpPr>
            <p:nvPr/>
          </p:nvSpPr>
          <p:spPr bwMode="auto">
            <a:xfrm>
              <a:off x="3984" y="1056"/>
              <a:ext cx="429" cy="262"/>
            </a:xfrm>
            <a:prstGeom prst="rect">
              <a:avLst/>
            </a:prstGeom>
            <a:noFill/>
            <a:ln w="9525">
              <a:noFill/>
              <a:miter lim="800000"/>
              <a:headEnd/>
              <a:tailEnd/>
            </a:ln>
          </p:spPr>
          <p:txBody>
            <a:bodyPr wrap="none">
              <a:spAutoFit/>
            </a:bodyPr>
            <a:lstStyle/>
            <a:p>
              <a:r>
                <a:rPr lang="zh-CN" altLang="en-US"/>
                <a:t>眼睛</a:t>
              </a:r>
            </a:p>
          </p:txBody>
        </p:sp>
      </p:grpSp>
    </p:spTree>
    <p:extLst>
      <p:ext uri="{BB962C8B-B14F-4D97-AF65-F5344CB8AC3E}">
        <p14:creationId xmlns:p14="http://schemas.microsoft.com/office/powerpoint/2010/main" val="576170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zh-CN" altLang="en-US" dirty="0"/>
              <a:t>细光束与宽光束</a:t>
            </a:r>
            <a:endParaRPr lang="en-US" dirty="0"/>
          </a:p>
        </p:txBody>
      </p:sp>
      <mc:AlternateContent xmlns:mc="http://schemas.openxmlformats.org/markup-compatibility/2006" xmlns:a14="http://schemas.microsoft.com/office/drawing/2010/main">
        <mc:Choice Requires="a14">
          <p:sp>
            <p:nvSpPr>
              <p:cNvPr id="14" name="Content Placeholder 13"/>
              <p:cNvSpPr>
                <a:spLocks noGrp="1"/>
              </p:cNvSpPr>
              <p:nvPr>
                <p:ph idx="1"/>
              </p:nvPr>
            </p:nvSpPr>
            <p:spPr/>
            <p:txBody>
              <a:bodyPr/>
              <a:lstStyle/>
              <a:p>
                <a:r>
                  <a:rPr lang="zh-CN" altLang="en-US" dirty="0">
                    <a:latin typeface="KaiTi" panose="02010609060101010101" pitchFamily="49" charset="-122"/>
                    <a:ea typeface="KaiTi" panose="02010609060101010101" pitchFamily="49" charset="-122"/>
                  </a:rPr>
                  <a:t>细光束：傍轴近似，</a:t>
                </a:r>
                <a14:m>
                  <m:oMath xmlns:m="http://schemas.openxmlformats.org/officeDocument/2006/math">
                    <m:r>
                      <a:rPr lang="en-US" altLang="zh-CN" b="0" i="1" smtClean="0">
                        <a:latin typeface="Cambria Math" panose="02040503050406030204" pitchFamily="18" charset="0"/>
                        <a:ea typeface="+mj-ea"/>
                      </a:rPr>
                      <m:t>𝑠𝑖𝑛</m:t>
                    </m:r>
                    <m:r>
                      <a:rPr lang="zh-CN" altLang="en-US" b="0" i="1" smtClean="0">
                        <a:latin typeface="Cambria Math" panose="02040503050406030204" pitchFamily="18" charset="0"/>
                        <a:ea typeface="+mj-ea"/>
                      </a:rPr>
                      <m:t>𝜃</m:t>
                    </m:r>
                    <m:r>
                      <a:rPr lang="en-US" altLang="zh-CN" b="0" i="1" smtClean="0">
                        <a:latin typeface="Cambria Math" panose="02040503050406030204" pitchFamily="18" charset="0"/>
                        <a:ea typeface="+mj-ea"/>
                      </a:rPr>
                      <m:t>=</m:t>
                    </m:r>
                    <m:r>
                      <a:rPr lang="zh-CN" altLang="en-US" b="0" i="1" smtClean="0">
                        <a:latin typeface="Cambria Math" panose="02040503050406030204" pitchFamily="18" charset="0"/>
                        <a:ea typeface="+mj-ea"/>
                      </a:rPr>
                      <m:t>𝜃</m:t>
                    </m:r>
                  </m:oMath>
                </a14:m>
                <a:endParaRPr lang="en-US"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宽光束：非傍轴近似，</a:t>
                </a:r>
                <a14:m>
                  <m:oMath xmlns:m="http://schemas.openxmlformats.org/officeDocument/2006/math">
                    <m:r>
                      <a:rPr lang="en-US" altLang="zh-CN" b="0" i="1" smtClean="0">
                        <a:latin typeface="Cambria Math" panose="02040503050406030204" pitchFamily="18" charset="0"/>
                        <a:ea typeface="+mj-ea"/>
                      </a:rPr>
                      <m:t>𝑠𝑖𝑛</m:t>
                    </m:r>
                    <m:r>
                      <a:rPr lang="zh-CN" altLang="en-US" b="0" i="1" smtClean="0">
                        <a:latin typeface="Cambria Math" panose="02040503050406030204" pitchFamily="18" charset="0"/>
                        <a:ea typeface="+mj-ea"/>
                      </a:rPr>
                      <m:t>𝜃</m:t>
                    </m:r>
                    <m:r>
                      <a:rPr lang="en-US" altLang="zh-CN" b="0" i="1" smtClean="0">
                        <a:latin typeface="Cambria Math" panose="02040503050406030204" pitchFamily="18" charset="0"/>
                        <a:ea typeface="+mj-ea"/>
                      </a:rPr>
                      <m:t>=</m:t>
                    </m:r>
                    <m:r>
                      <a:rPr lang="zh-CN" altLang="en-US" b="0" i="1" smtClean="0">
                        <a:latin typeface="Cambria Math" panose="02040503050406030204" pitchFamily="18" charset="0"/>
                        <a:ea typeface="+mj-ea"/>
                      </a:rPr>
                      <m:t>𝜃</m:t>
                    </m:r>
                    <m:r>
                      <a:rPr lang="en-US" altLang="zh-CN" b="0" i="1" smtClean="0">
                        <a:latin typeface="Cambria Math" panose="02040503050406030204" pitchFamily="18" charset="0"/>
                        <a:ea typeface="+mj-ea"/>
                      </a:rPr>
                      <m:t>−</m:t>
                    </m:r>
                    <m:f>
                      <m:fPr>
                        <m:ctrlPr>
                          <a:rPr lang="en-US" altLang="zh-CN" b="0" i="1" smtClean="0">
                            <a:latin typeface="Cambria Math" panose="02040503050406030204" pitchFamily="18" charset="0"/>
                            <a:ea typeface="+mj-ea"/>
                          </a:rPr>
                        </m:ctrlPr>
                      </m:fPr>
                      <m:num>
                        <m:sSup>
                          <m:sSupPr>
                            <m:ctrlPr>
                              <a:rPr lang="en-US" altLang="zh-CN" b="0" i="1" smtClean="0">
                                <a:latin typeface="Cambria Math" panose="02040503050406030204" pitchFamily="18" charset="0"/>
                                <a:ea typeface="+mj-ea"/>
                              </a:rPr>
                            </m:ctrlPr>
                          </m:sSupPr>
                          <m:e>
                            <m:r>
                              <a:rPr lang="zh-CN" altLang="en-US" b="0" i="1" smtClean="0">
                                <a:latin typeface="Cambria Math" panose="02040503050406030204" pitchFamily="18" charset="0"/>
                                <a:ea typeface="+mj-ea"/>
                              </a:rPr>
                              <m:t>𝜃</m:t>
                            </m:r>
                          </m:e>
                          <m:sup>
                            <m:r>
                              <a:rPr lang="en-US" altLang="zh-CN" b="0" i="1" smtClean="0">
                                <a:latin typeface="Cambria Math" panose="02040503050406030204" pitchFamily="18" charset="0"/>
                                <a:ea typeface="+mj-ea"/>
                              </a:rPr>
                              <m:t>3</m:t>
                            </m:r>
                          </m:sup>
                        </m:sSup>
                      </m:num>
                      <m:den>
                        <m:r>
                          <a:rPr lang="en-US" altLang="zh-CN" b="0" i="1" smtClean="0">
                            <a:latin typeface="Cambria Math" panose="02040503050406030204" pitchFamily="18" charset="0"/>
                            <a:ea typeface="+mj-ea"/>
                          </a:rPr>
                          <m:t>6</m:t>
                        </m:r>
                      </m:den>
                    </m:f>
                    <m:r>
                      <a:rPr lang="en-US" altLang="zh-CN" b="0" i="1" smtClean="0">
                        <a:latin typeface="Cambria Math" panose="02040503050406030204" pitchFamily="18" charset="0"/>
                        <a:ea typeface="+mj-ea"/>
                      </a:rPr>
                      <m:t>+</m:t>
                    </m:r>
                    <m:f>
                      <m:fPr>
                        <m:ctrlPr>
                          <a:rPr lang="en-US" altLang="zh-CN" i="1">
                            <a:latin typeface="Cambria Math" panose="02040503050406030204" pitchFamily="18" charset="0"/>
                            <a:ea typeface="+mj-ea"/>
                          </a:rPr>
                        </m:ctrlPr>
                      </m:fPr>
                      <m:num>
                        <m:sSup>
                          <m:sSupPr>
                            <m:ctrlPr>
                              <a:rPr lang="en-US" altLang="zh-CN" i="1">
                                <a:latin typeface="Cambria Math" panose="02040503050406030204" pitchFamily="18" charset="0"/>
                                <a:ea typeface="+mj-ea"/>
                              </a:rPr>
                            </m:ctrlPr>
                          </m:sSupPr>
                          <m:e>
                            <m:r>
                              <a:rPr lang="zh-CN" altLang="en-US" i="1">
                                <a:latin typeface="Cambria Math" panose="02040503050406030204" pitchFamily="18" charset="0"/>
                                <a:ea typeface="+mj-ea"/>
                              </a:rPr>
                              <m:t>𝜃</m:t>
                            </m:r>
                          </m:e>
                          <m:sup>
                            <m:r>
                              <a:rPr lang="en-US" altLang="zh-CN" b="0" i="1" smtClean="0">
                                <a:latin typeface="Cambria Math" panose="02040503050406030204" pitchFamily="18" charset="0"/>
                                <a:ea typeface="+mj-ea"/>
                              </a:rPr>
                              <m:t>5</m:t>
                            </m:r>
                          </m:sup>
                        </m:sSup>
                      </m:num>
                      <m:den>
                        <m:r>
                          <a:rPr lang="en-US" altLang="zh-CN" b="0" i="1" smtClean="0">
                            <a:latin typeface="Cambria Math" panose="02040503050406030204" pitchFamily="18" charset="0"/>
                            <a:ea typeface="+mj-ea"/>
                          </a:rPr>
                          <m:t>120</m:t>
                        </m:r>
                      </m:den>
                    </m:f>
                    <m:r>
                      <a:rPr lang="en-US" altLang="zh-CN" b="0" i="1" smtClean="0">
                        <a:latin typeface="Cambria Math" panose="02040503050406030204" pitchFamily="18" charset="0"/>
                        <a:ea typeface="+mj-ea"/>
                      </a:rPr>
                      <m:t>−…</m:t>
                    </m:r>
                  </m:oMath>
                </a14:m>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宽光束会导致球面像差与彗形像差，需要加光阑让宽光束变成细光束满足傍轴条件</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球面像差：轴上物点发出的同心宽光束经过光学系统后不再是同心光束</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彗形像差：轴外点发出的宽光束，像点位置沿辅轴方向偏离，像彗星尾巴一样</a:t>
                </a:r>
                <a:endParaRPr lang="en-US" altLang="zh-CN" dirty="0">
                  <a:latin typeface="KaiTi" panose="02010609060101010101" pitchFamily="49" charset="-122"/>
                  <a:ea typeface="KaiTi" panose="02010609060101010101" pitchFamily="49" charset="-122"/>
                </a:endParaRPr>
              </a:p>
              <a:p>
                <a:endParaRPr lang="en-US" dirty="0"/>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blipFill>
                <a:blip r:embed="rId2"/>
                <a:stretch>
                  <a:fillRect l="-1465" t="-1733"/>
                </a:stretch>
              </a:blipFill>
            </p:spPr>
            <p:txBody>
              <a:bodyPr/>
              <a:lstStyle/>
              <a:p>
                <a:r>
                  <a:rPr lang="zh-CN" altLang="en-US">
                    <a:noFill/>
                  </a:rPr>
                  <a:t> </a:t>
                </a:r>
              </a:p>
            </p:txBody>
          </p:sp>
        </mc:Fallback>
      </mc:AlternateContent>
      <p:pic>
        <p:nvPicPr>
          <p:cNvPr id="3" name="Picture 2">
            <a:extLst>
              <a:ext uri="{FF2B5EF4-FFF2-40B4-BE49-F238E27FC236}">
                <a16:creationId xmlns:a16="http://schemas.microsoft.com/office/drawing/2014/main" id="{BA8CD01D-B46A-43FB-A693-C6F13E96F2FA}"/>
              </a:ext>
            </a:extLst>
          </p:cNvPr>
          <p:cNvPicPr>
            <a:picLocks noChangeAspect="1"/>
          </p:cNvPicPr>
          <p:nvPr/>
        </p:nvPicPr>
        <p:blipFill>
          <a:blip r:embed="rId3"/>
          <a:stretch>
            <a:fillRect/>
          </a:stretch>
        </p:blipFill>
        <p:spPr>
          <a:xfrm>
            <a:off x="1104900" y="4190870"/>
            <a:ext cx="4075304" cy="2457280"/>
          </a:xfrm>
          <a:prstGeom prst="rect">
            <a:avLst/>
          </a:prstGeom>
        </p:spPr>
      </p:pic>
      <p:pic>
        <p:nvPicPr>
          <p:cNvPr id="2" name="Picture 1">
            <a:extLst>
              <a:ext uri="{FF2B5EF4-FFF2-40B4-BE49-F238E27FC236}">
                <a16:creationId xmlns:a16="http://schemas.microsoft.com/office/drawing/2014/main" id="{B30582F8-42BA-4629-8E37-DEDD914AC1C9}"/>
              </a:ext>
            </a:extLst>
          </p:cNvPr>
          <p:cNvPicPr>
            <a:picLocks noChangeAspect="1"/>
          </p:cNvPicPr>
          <p:nvPr/>
        </p:nvPicPr>
        <p:blipFill>
          <a:blip r:embed="rId4"/>
          <a:stretch>
            <a:fillRect/>
          </a:stretch>
        </p:blipFill>
        <p:spPr>
          <a:xfrm>
            <a:off x="6096000" y="4146802"/>
            <a:ext cx="3648075" cy="2375112"/>
          </a:xfrm>
          <a:prstGeom prst="rect">
            <a:avLst/>
          </a:prstGeom>
        </p:spPr>
      </p:pic>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不确定原理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104900" y="1600200"/>
                <a:ext cx="9980682" cy="4571999"/>
              </a:xfrm>
            </p:spPr>
            <p:txBody>
              <a:bodyPr/>
              <a:lstStyle/>
              <a:p>
                <a:r>
                  <a:rPr lang="zh-CN" altLang="en-US" dirty="0">
                    <a:latin typeface="KaiTi" panose="02010609060101010101" pitchFamily="49" charset="-122"/>
                    <a:ea typeface="KaiTi" panose="02010609060101010101" pitchFamily="49" charset="-122"/>
                  </a:rPr>
                  <a:t>在量子力学里，不确定性原理表明，粒子的位置与动量不可同时被确定，位置的不确定性越小，则动量的不确定性越大，反之亦然。</a:t>
                </a:r>
                <a:endParaRPr lang="en-US" altLang="zh-CN" dirty="0">
                  <a:latin typeface="KaiTi" panose="02010609060101010101" pitchFamily="49" charset="-122"/>
                  <a:ea typeface="KaiTi" panose="02010609060101010101" pitchFamily="49" charset="-122"/>
                </a:endParaRPr>
              </a:p>
              <a:p>
                <a:r>
                  <a:rPr lang="en-US" altLang="zh-CN" dirty="0">
                    <a:latin typeface="KaiTi" panose="02010609060101010101" pitchFamily="49" charset="-122"/>
                    <a:ea typeface="KaiTi" panose="02010609060101010101" pitchFamily="49" charset="-122"/>
                  </a:rPr>
                  <a:t>Werner Heisenberg</a:t>
                </a:r>
                <a:r>
                  <a:rPr lang="zh-CN" altLang="en-US" dirty="0">
                    <a:latin typeface="KaiTi" panose="02010609060101010101" pitchFamily="49" charset="-122"/>
                    <a:ea typeface="KaiTi" panose="02010609060101010101" pitchFamily="49" charset="-122"/>
                  </a:rPr>
                  <a:t>于</a:t>
                </a:r>
                <a:r>
                  <a:rPr lang="en-US" altLang="zh-CN" dirty="0">
                    <a:latin typeface="KaiTi" panose="02010609060101010101" pitchFamily="49" charset="-122"/>
                    <a:ea typeface="KaiTi" panose="02010609060101010101" pitchFamily="49" charset="-122"/>
                  </a:rPr>
                  <a:t>1927</a:t>
                </a:r>
                <a:r>
                  <a:rPr lang="zh-CN" altLang="en-US" dirty="0">
                    <a:latin typeface="KaiTi" panose="02010609060101010101" pitchFamily="49" charset="-122"/>
                    <a:ea typeface="KaiTi" panose="02010609060101010101" pitchFamily="49" charset="-122"/>
                  </a:rPr>
                  <a:t>年发表论文</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论量子理论运动学与力学的物理内涵</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给出这原理的原本启发式论述，希望能够成功地定性分析与表述简单量子实验的物理性质，这原理又称为“</a:t>
                </a:r>
                <a:r>
                  <a:rPr lang="en-US" altLang="zh-CN" dirty="0">
                    <a:latin typeface="KaiTi" panose="02010609060101010101" pitchFamily="49" charset="-122"/>
                    <a:ea typeface="KaiTi" panose="02010609060101010101" pitchFamily="49" charset="-122"/>
                  </a:rPr>
                  <a:t>Heisenberg's uncertainty principle</a:t>
                </a:r>
                <a:r>
                  <a:rPr lang="zh-CN" altLang="en-US" dirty="0">
                    <a:latin typeface="KaiTi" panose="02010609060101010101" pitchFamily="49" charset="-122"/>
                    <a:ea typeface="KaiTi" panose="02010609060101010101" pitchFamily="49" charset="-122"/>
                  </a:rPr>
                  <a:t>”。同年稍后，</a:t>
                </a:r>
                <a:r>
                  <a:rPr lang="en-US" altLang="zh-CN" dirty="0">
                    <a:latin typeface="KaiTi" panose="02010609060101010101" pitchFamily="49" charset="-122"/>
                    <a:ea typeface="KaiTi" panose="02010609060101010101" pitchFamily="49" charset="-122"/>
                  </a:rPr>
                  <a:t> Earle Hesse Kennard</a:t>
                </a:r>
                <a:r>
                  <a:rPr lang="zh-CN" altLang="en-US" dirty="0">
                    <a:latin typeface="KaiTi" panose="02010609060101010101" pitchFamily="49" charset="-122"/>
                    <a:ea typeface="KaiTi" panose="02010609060101010101" pitchFamily="49" charset="-122"/>
                  </a:rPr>
                  <a:t>严格地数学表述出位置与动量的不确定性关系式。两年后，</a:t>
                </a:r>
                <a:r>
                  <a:rPr lang="en-US" altLang="zh-CN" dirty="0">
                    <a:latin typeface="KaiTi" panose="02010609060101010101" pitchFamily="49" charset="-122"/>
                    <a:ea typeface="KaiTi" panose="02010609060101010101" pitchFamily="49" charset="-122"/>
                  </a:rPr>
                  <a:t>Howard Robertson</a:t>
                </a:r>
                <a:r>
                  <a:rPr lang="zh-CN" altLang="en-US" dirty="0">
                    <a:latin typeface="KaiTi" panose="02010609060101010101" pitchFamily="49" charset="-122"/>
                    <a:ea typeface="KaiTi" panose="02010609060101010101" pitchFamily="49" charset="-122"/>
                  </a:rPr>
                  <a:t>又将</a:t>
                </a:r>
                <a:r>
                  <a:rPr lang="en-US" altLang="zh-CN" dirty="0">
                    <a:latin typeface="KaiTi" panose="02010609060101010101" pitchFamily="49" charset="-122"/>
                    <a:ea typeface="KaiTi" panose="02010609060101010101" pitchFamily="49" charset="-122"/>
                  </a:rPr>
                  <a:t>Kennard</a:t>
                </a:r>
                <a:r>
                  <a:rPr lang="zh-CN" altLang="en-US" dirty="0">
                    <a:latin typeface="KaiTi" panose="02010609060101010101" pitchFamily="49" charset="-122"/>
                    <a:ea typeface="KaiTi" panose="02010609060101010101" pitchFamily="49" charset="-122"/>
                  </a:rPr>
                  <a:t>的关系式加以推广。</a:t>
                </a:r>
                <a:endParaRPr lang="en-US" altLang="zh-CN" dirty="0">
                  <a:latin typeface="KaiTi" panose="02010609060101010101" pitchFamily="49" charset="-122"/>
                  <a:ea typeface="KaiTi" panose="02010609060101010101" pitchFamily="49" charset="-122"/>
                </a:endParaRPr>
              </a:p>
              <a:p>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x</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p</m:t>
                        </m:r>
                      </m:e>
                    </m:d>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m:t>
                    </m:r>
                    <m:r>
                      <a:rPr lang="en-US" i="1" smtClean="0">
                        <a:latin typeface="Cambria Math" panose="02040503050406030204" pitchFamily="18" charset="0"/>
                        <a:ea typeface="Cambria Math" panose="02040503050406030204" pitchFamily="18" charset="0"/>
                      </a:rPr>
                      <m:t>ℏ</m:t>
                    </m:r>
                  </m:oMath>
                </a14:m>
                <a:r>
                  <a:rPr lang="en-US" dirty="0">
                    <a:latin typeface="KaiTi" panose="02010609060101010101" pitchFamily="49" charset="-122"/>
                    <a:ea typeface="KaiTi" panose="02010609060101010101" pitchFamily="49" charset="-122"/>
                  </a:rPr>
                  <a:t>,</a:t>
                </a:r>
                <a14:m>
                  <m:oMath xmlns:m="http://schemas.openxmlformats.org/officeDocument/2006/math">
                    <m:sSub>
                      <m:sSubPr>
                        <m:ctrlPr>
                          <a:rPr lang="en-US" altLang="zh-CN" i="1" dirty="0" smtClean="0">
                            <a:latin typeface="Cambria Math" panose="02040503050406030204" pitchFamily="18" charset="0"/>
                            <a:ea typeface="KaiTi" panose="02010609060101010101" pitchFamily="49" charset="-122"/>
                          </a:rPr>
                        </m:ctrlPr>
                      </m:sSubPr>
                      <m:e>
                        <m:r>
                          <a:rPr lang="zh-CN" altLang="en-US" i="1" dirty="0" smtClean="0">
                            <a:latin typeface="Cambria Math" panose="02040503050406030204" pitchFamily="18" charset="0"/>
                            <a:ea typeface="KaiTi" panose="02010609060101010101" pitchFamily="49" charset="-122"/>
                          </a:rPr>
                          <m:t>𝜎</m:t>
                        </m:r>
                      </m:e>
                      <m:sub>
                        <m:r>
                          <a:rPr lang="en-US" altLang="zh-CN" b="0" i="1" dirty="0" smtClean="0">
                            <a:latin typeface="Cambria Math" panose="02040503050406030204" pitchFamily="18" charset="0"/>
                            <a:ea typeface="KaiTi" panose="02010609060101010101" pitchFamily="49" charset="-122"/>
                          </a:rPr>
                          <m:t>𝑥</m:t>
                        </m:r>
                      </m:sub>
                    </m:sSub>
                    <m:r>
                      <a:rPr lang="en-US" altLang="zh-CN" i="1" dirty="0" smtClean="0">
                        <a:latin typeface="Cambria Math" panose="02040503050406030204" pitchFamily="18" charset="0"/>
                        <a:ea typeface="Cambria Math" panose="02040503050406030204" pitchFamily="18" charset="0"/>
                      </a:rPr>
                      <m:t>∙</m:t>
                    </m:r>
                    <m:sSub>
                      <m:sSubPr>
                        <m:ctrlPr>
                          <a:rPr lang="en-US" altLang="zh-CN" i="1" dirty="0" smtClean="0">
                            <a:latin typeface="Cambria Math" panose="02040503050406030204" pitchFamily="18" charset="0"/>
                            <a:ea typeface="Cambria Math" panose="02040503050406030204" pitchFamily="18" charset="0"/>
                          </a:rPr>
                        </m:ctrlPr>
                      </m:sSubPr>
                      <m:e>
                        <m:r>
                          <a:rPr lang="zh-CN" altLang="en-US" i="1" dirty="0" smtClean="0">
                            <a:latin typeface="Cambria Math" panose="02040503050406030204" pitchFamily="18" charset="0"/>
                            <a:ea typeface="Cambria Math" panose="02040503050406030204" pitchFamily="18" charset="0"/>
                          </a:rPr>
                          <m:t>𝜎</m:t>
                        </m:r>
                      </m:e>
                      <m:sub>
                        <m:r>
                          <a:rPr lang="en-US" altLang="zh-CN" b="0" i="1" dirty="0" smtClean="0">
                            <a:latin typeface="Cambria Math" panose="02040503050406030204" pitchFamily="18" charset="0"/>
                            <a:ea typeface="Cambria Math" panose="02040503050406030204" pitchFamily="18" charset="0"/>
                          </a:rPr>
                          <m:t>𝑝</m:t>
                        </m:r>
                      </m:sub>
                    </m:sSub>
                    <m:r>
                      <a:rPr lang="en-US" altLang="zh-CN" i="1" dirty="0" smtClean="0">
                        <a:latin typeface="Cambria Math" panose="02040503050406030204" pitchFamily="18" charset="0"/>
                        <a:ea typeface="Cambria Math" panose="02040503050406030204" pitchFamily="18" charset="0"/>
                      </a:rPr>
                      <m:t>≥</m:t>
                    </m:r>
                    <m:f>
                      <m:fPr>
                        <m:type m:val="skw"/>
                        <m:ctrlPr>
                          <a:rPr lang="en-US" altLang="zh-CN" i="1" dirty="0" smtClean="0">
                            <a:latin typeface="Cambria Math" panose="02040503050406030204" pitchFamily="18" charset="0"/>
                            <a:ea typeface="Cambria Math" panose="02040503050406030204" pitchFamily="18" charset="0"/>
                          </a:rPr>
                        </m:ctrlPr>
                      </m:fPr>
                      <m:num>
                        <m:r>
                          <a:rPr lang="en-US" altLang="zh-CN" i="1" dirty="0" smtClean="0">
                            <a:latin typeface="Cambria Math" panose="02040503050406030204" pitchFamily="18" charset="0"/>
                            <a:ea typeface="Cambria Math" panose="02040503050406030204" pitchFamily="18" charset="0"/>
                          </a:rPr>
                          <m:t>ℏ</m:t>
                        </m:r>
                      </m:num>
                      <m:den>
                        <m:r>
                          <a:rPr lang="en-US" altLang="zh-CN" b="0" i="1" dirty="0" smtClean="0">
                            <a:latin typeface="Cambria Math" panose="02040503050406030204" pitchFamily="18" charset="0"/>
                            <a:ea typeface="Cambria Math" panose="02040503050406030204" pitchFamily="18" charset="0"/>
                          </a:rPr>
                          <m:t>2</m:t>
                        </m:r>
                      </m:den>
                    </m:f>
                  </m:oMath>
                </a14:m>
                <a:endParaRPr lang="en-US"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从历史上看，不确定性原理与物理学中的相关效应混淆，称为观察者效应，它指出某些系统的测量不能在不影响系统的情况下进行。但实际上不确定性原理实际上陈述了量子系统的基本属性，而不是关于当前技术的观测成功的陈述。必须强调的是，测量不仅意味着物体和观察者参与的过程，还意味着经典物体和量子物体之间的任何相互作用。</a:t>
                </a:r>
                <a:endParaRPr lang="en-US" dirty="0">
                  <a:latin typeface="KaiTi" panose="02010609060101010101" pitchFamily="49" charset="-122"/>
                  <a:ea typeface="KaiTi" panose="02010609060101010101" pitchFamily="49"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104900" y="1600200"/>
                <a:ext cx="9980682" cy="4571999"/>
              </a:xfrm>
              <a:blipFill>
                <a:blip r:embed="rId2"/>
                <a:stretch>
                  <a:fillRect l="-1465" t="-1469" r="-5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不确定原理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104900" y="1600200"/>
                <a:ext cx="9980682" cy="4571999"/>
              </a:xfrm>
            </p:spPr>
            <p:txBody>
              <a:bodyPr/>
              <a:lstStyle/>
              <a:p>
                <a14:m>
                  <m:oMath xmlns:m="http://schemas.openxmlformats.org/officeDocument/2006/math">
                    <m:r>
                      <a:rPr lang="en-US" b="0" i="1" smtClean="0">
                        <a:latin typeface="Cambria Math" panose="02040503050406030204" pitchFamily="18" charset="0"/>
                        <a:ea typeface="KaiTi" panose="02010609060101010101" pitchFamily="49" charset="-122"/>
                      </a:rPr>
                      <m:t>𝑃</m:t>
                    </m:r>
                    <m:d>
                      <m:dPr>
                        <m:ctrlPr>
                          <a:rPr lang="en-US" b="0" i="1" smtClean="0">
                            <a:latin typeface="Cambria Math" panose="02040503050406030204" pitchFamily="18" charset="0"/>
                            <a:ea typeface="KaiTi" panose="02010609060101010101" pitchFamily="49" charset="-122"/>
                          </a:rPr>
                        </m:ctrlPr>
                      </m:dPr>
                      <m:e>
                        <m:r>
                          <a:rPr lang="en-US" b="0" i="1" smtClean="0">
                            <a:latin typeface="Cambria Math" panose="02040503050406030204" pitchFamily="18" charset="0"/>
                            <a:ea typeface="KaiTi" panose="02010609060101010101" pitchFamily="49" charset="-122"/>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KaiTi" panose="02010609060101010101" pitchFamily="49" charset="-122"/>
                      </a:rPr>
                      <m:t>=</m:t>
                    </m:r>
                    <m:nary>
                      <m:naryPr>
                        <m:ctrlPr>
                          <a:rPr lang="en-US" altLang="zh-CN" b="0" i="1" smtClean="0">
                            <a:latin typeface="Cambria Math" panose="02040503050406030204" pitchFamily="18" charset="0"/>
                            <a:ea typeface="KaiTi" panose="02010609060101010101" pitchFamily="49" charset="-122"/>
                          </a:rPr>
                        </m:ctrlPr>
                      </m:naryPr>
                      <m:sub>
                        <m:r>
                          <m:rPr>
                            <m:brk m:alnAt="23"/>
                          </m:rPr>
                          <a:rPr lang="en-US" altLang="zh-CN" b="0" i="1" smtClean="0">
                            <a:latin typeface="Cambria Math" panose="02040503050406030204" pitchFamily="18" charset="0"/>
                            <a:ea typeface="KaiTi" panose="02010609060101010101" pitchFamily="49" charset="-122"/>
                          </a:rPr>
                          <m:t>𝑎</m:t>
                        </m:r>
                      </m:sub>
                      <m:sup>
                        <m:r>
                          <a:rPr lang="en-US" altLang="zh-CN" b="0" i="1" smtClean="0">
                            <a:latin typeface="Cambria Math" panose="02040503050406030204" pitchFamily="18" charset="0"/>
                            <a:ea typeface="KaiTi" panose="02010609060101010101" pitchFamily="49" charset="-122"/>
                          </a:rPr>
                          <m:t>𝑏</m:t>
                        </m:r>
                      </m:sup>
                      <m:e>
                        <m:r>
                          <a:rPr lang="en-US" altLang="zh-CN" b="0" i="1" smtClean="0">
                            <a:latin typeface="Cambria Math" panose="02040503050406030204" pitchFamily="18" charset="0"/>
                            <a:ea typeface="KaiTi" panose="02010609060101010101" pitchFamily="49" charset="-122"/>
                          </a:rPr>
                          <m:t>|</m:t>
                        </m:r>
                        <m:r>
                          <a:rPr lang="zh-CN" altLang="en-US" b="0" i="1" smtClean="0">
                            <a:latin typeface="Cambria Math" panose="02040503050406030204" pitchFamily="18" charset="0"/>
                            <a:ea typeface="KaiTi" panose="02010609060101010101" pitchFamily="49" charset="-122"/>
                          </a:rPr>
                          <m:t>𝜑</m:t>
                        </m:r>
                        <m:r>
                          <a:rPr lang="en-US" altLang="zh-CN" b="0" i="1" smtClean="0">
                            <a:latin typeface="Cambria Math" panose="02040503050406030204" pitchFamily="18" charset="0"/>
                            <a:ea typeface="KaiTi" panose="02010609060101010101" pitchFamily="49" charset="-122"/>
                          </a:rPr>
                          <m:t>(</m:t>
                        </m:r>
                        <m:r>
                          <a:rPr lang="en-US" altLang="zh-CN" b="0" i="1" smtClean="0">
                            <a:latin typeface="Cambria Math" panose="02040503050406030204" pitchFamily="18" charset="0"/>
                            <a:ea typeface="KaiTi" panose="02010609060101010101" pitchFamily="49" charset="-122"/>
                          </a:rPr>
                          <m:t>𝑥</m:t>
                        </m:r>
                        <m:r>
                          <a:rPr lang="en-US" altLang="zh-CN" b="0" i="1" smtClean="0">
                            <a:latin typeface="Cambria Math" panose="02040503050406030204" pitchFamily="18" charset="0"/>
                            <a:ea typeface="KaiTi" panose="02010609060101010101" pitchFamily="49" charset="-122"/>
                          </a:rPr>
                          <m:t>)</m:t>
                        </m:r>
                        <m:sSup>
                          <m:sSupPr>
                            <m:ctrlPr>
                              <a:rPr lang="en-US" altLang="zh-CN" b="0" i="1" smtClean="0">
                                <a:latin typeface="Cambria Math" panose="02040503050406030204" pitchFamily="18" charset="0"/>
                                <a:ea typeface="KaiTi" panose="02010609060101010101" pitchFamily="49" charset="-122"/>
                              </a:rPr>
                            </m:ctrlPr>
                          </m:sSupPr>
                          <m:e>
                            <m:r>
                              <a:rPr lang="en-US" altLang="zh-CN" b="0" i="1" smtClean="0">
                                <a:latin typeface="Cambria Math" panose="02040503050406030204" pitchFamily="18" charset="0"/>
                                <a:ea typeface="KaiTi" panose="02010609060101010101" pitchFamily="49" charset="-122"/>
                              </a:rPr>
                              <m:t>|</m:t>
                            </m:r>
                          </m:e>
                          <m:sup>
                            <m:r>
                              <a:rPr lang="en-US" altLang="zh-CN" b="0" i="1" smtClean="0">
                                <a:latin typeface="Cambria Math" panose="02040503050406030204" pitchFamily="18" charset="0"/>
                                <a:ea typeface="KaiTi" panose="02010609060101010101" pitchFamily="49" charset="-122"/>
                              </a:rPr>
                              <m:t>2</m:t>
                            </m:r>
                          </m:sup>
                        </m:sSup>
                        <m:r>
                          <a:rPr lang="en-US" altLang="zh-CN" b="0" i="1" smtClean="0">
                            <a:latin typeface="Cambria Math" panose="02040503050406030204" pitchFamily="18" charset="0"/>
                            <a:ea typeface="KaiTi" panose="02010609060101010101" pitchFamily="49" charset="-122"/>
                          </a:rPr>
                          <m:t>𝑑𝑥</m:t>
                        </m:r>
                      </m:e>
                    </m:nary>
                  </m:oMath>
                </a14:m>
                <a:r>
                  <a:rPr lang="en-US" dirty="0">
                    <a:latin typeface="KaiTi" panose="02010609060101010101" pitchFamily="49" charset="-122"/>
                    <a:ea typeface="KaiTi" panose="02010609060101010101" pitchFamily="49" charset="-122"/>
                  </a:rPr>
                  <a:t>,</a:t>
                </a:r>
                <a14:m>
                  <m:oMath xmlns:m="http://schemas.openxmlformats.org/officeDocument/2006/math">
                    <m:r>
                      <a:rPr lang="en-US" i="1" dirty="0" smtClean="0">
                        <a:latin typeface="Cambria Math" panose="02040503050406030204" pitchFamily="18" charset="0"/>
                        <a:ea typeface="Cambria Math" panose="02040503050406030204" pitchFamily="18" charset="0"/>
                      </a:rPr>
                      <m:t>𝜑</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m:t>
                    </m:r>
                    <m:nary>
                      <m:naryPr>
                        <m:chr m:val="∑"/>
                        <m:supHide m:val="on"/>
                        <m:ctrlPr>
                          <a:rPr lang="en-US" altLang="zh-CN" b="0" i="1" dirty="0" smtClean="0">
                            <a:latin typeface="Cambria Math" panose="02040503050406030204" pitchFamily="18" charset="0"/>
                            <a:ea typeface="Cambria Math" panose="02040503050406030204" pitchFamily="18" charset="0"/>
                          </a:rPr>
                        </m:ctrlPr>
                      </m:naryPr>
                      <m:sub>
                        <m:r>
                          <m:rPr>
                            <m:brk m:alnAt="7"/>
                          </m:rPr>
                          <a:rPr lang="en-US" altLang="zh-CN" b="0" i="1" dirty="0" smtClean="0">
                            <a:latin typeface="Cambria Math" panose="02040503050406030204" pitchFamily="18" charset="0"/>
                            <a:ea typeface="Cambria Math" panose="02040503050406030204" pitchFamily="18" charset="0"/>
                          </a:rPr>
                          <m:t>𝑛</m:t>
                        </m:r>
                      </m:sub>
                      <m:sup/>
                      <m:e>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𝐴</m:t>
                            </m:r>
                          </m:e>
                          <m:sub>
                            <m:r>
                              <a:rPr lang="en-US" altLang="zh-CN" b="0" i="1" dirty="0" smtClean="0">
                                <a:latin typeface="Cambria Math" panose="02040503050406030204" pitchFamily="18" charset="0"/>
                                <a:ea typeface="Cambria Math" panose="02040503050406030204" pitchFamily="18" charset="0"/>
                              </a:rPr>
                              <m:t>𝑛</m:t>
                            </m:r>
                          </m:sub>
                        </m:sSub>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𝑒</m:t>
                            </m:r>
                          </m:e>
                          <m:sup>
                            <m:r>
                              <a:rPr lang="en-US" altLang="zh-CN" b="0" i="1" dirty="0" smtClean="0">
                                <a:latin typeface="Cambria Math" panose="02040503050406030204" pitchFamily="18" charset="0"/>
                                <a:ea typeface="Cambria Math" panose="02040503050406030204" pitchFamily="18" charset="0"/>
                              </a:rPr>
                              <m:t>𝑖</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𝑝</m:t>
                                </m:r>
                              </m:e>
                              <m:sub>
                                <m:r>
                                  <a:rPr lang="en-US" altLang="zh-CN" b="0" i="1" dirty="0" smtClean="0">
                                    <a:latin typeface="Cambria Math" panose="02040503050406030204" pitchFamily="18" charset="0"/>
                                    <a:ea typeface="Cambria Math" panose="02040503050406030204" pitchFamily="18" charset="0"/>
                                  </a:rPr>
                                  <m:t>𝑛</m:t>
                                </m:r>
                              </m:sub>
                            </m:sSub>
                            <m:r>
                              <a:rPr lang="en-US" altLang="zh-CN" b="0" i="1" dirty="0" smtClean="0">
                                <a:latin typeface="Cambria Math" panose="02040503050406030204" pitchFamily="18" charset="0"/>
                                <a:ea typeface="Cambria Math" panose="02040503050406030204" pitchFamily="18" charset="0"/>
                              </a:rPr>
                              <m:t>𝑥</m:t>
                            </m:r>
                            <m:r>
                              <a:rPr lang="en-US" altLang="zh-CN" b="0" i="1" dirty="0" smtClean="0">
                                <a:latin typeface="Cambria Math" panose="02040503050406030204" pitchFamily="18" charset="0"/>
                                <a:ea typeface="Cambria Math" panose="02040503050406030204" pitchFamily="18" charset="0"/>
                              </a:rPr>
                              <m:t>/ℏ</m:t>
                            </m:r>
                          </m:sup>
                        </m:sSup>
                      </m:e>
                    </m:nary>
                  </m:oMath>
                </a14:m>
                <a:endParaRPr lang="en-US" dirty="0">
                  <a:latin typeface="KaiTi" panose="02010609060101010101" pitchFamily="49" charset="-122"/>
                  <a:ea typeface="KaiTi" panose="02010609060101010101" pitchFamily="49" charset="-122"/>
                </a:endParaRPr>
              </a:p>
              <a:p>
                <a14:m>
                  <m:oMath xmlns:m="http://schemas.openxmlformats.org/officeDocument/2006/math">
                    <m:r>
                      <a:rPr lang="en-US" i="1" smtClean="0">
                        <a:latin typeface="Cambria Math" panose="02040503050406030204" pitchFamily="18" charset="0"/>
                        <a:ea typeface="Cambria Math" panose="02040503050406030204" pitchFamily="18" charset="0"/>
                      </a:rPr>
                      <m:t>𝜑</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ad>
                          <m:radPr>
                            <m:degHide m:val="on"/>
                            <m:ctrlPr>
                              <a:rPr lang="en-US" altLang="zh-CN" b="0" i="1" smtClean="0">
                                <a:latin typeface="Cambria Math" panose="02040503050406030204" pitchFamily="18" charset="0"/>
                                <a:ea typeface="Cambria Math" panose="02040503050406030204" pitchFamily="18" charset="0"/>
                              </a:rPr>
                            </m:ctrlPr>
                          </m:radPr>
                          <m:deg/>
                          <m:e>
                            <m:r>
                              <a:rPr lang="en-US" altLang="zh-CN" b="0" i="1" smtClean="0">
                                <a:latin typeface="Cambria Math" panose="02040503050406030204" pitchFamily="18" charset="0"/>
                                <a:ea typeface="Cambria Math" panose="02040503050406030204" pitchFamily="18" charset="0"/>
                              </a:rPr>
                              <m:t>2</m:t>
                            </m:r>
                            <m:r>
                              <a:rPr lang="zh-CN" altLang="en-US" b="0" i="1" smtClean="0">
                                <a:latin typeface="Cambria Math" panose="02040503050406030204" pitchFamily="18" charset="0"/>
                                <a:ea typeface="Cambria Math" panose="02040503050406030204" pitchFamily="18" charset="0"/>
                              </a:rPr>
                              <m:t>𝜋</m:t>
                            </m:r>
                            <m:r>
                              <a:rPr lang="en-US" altLang="zh-CN" b="0" i="1" smtClean="0">
                                <a:latin typeface="Cambria Math" panose="02040503050406030204" pitchFamily="18" charset="0"/>
                                <a:ea typeface="Cambria Math" panose="02040503050406030204" pitchFamily="18" charset="0"/>
                              </a:rPr>
                              <m:t>ℏ</m:t>
                            </m:r>
                          </m:e>
                        </m:rad>
                      </m:den>
                    </m:f>
                    <m:nary>
                      <m:naryPr>
                        <m:limLoc m:val="undOvr"/>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zh-CN" altLang="en-US" b="0" i="1" smtClean="0">
                            <a:latin typeface="Cambria Math" panose="02040503050406030204" pitchFamily="18" charset="0"/>
                            <a:ea typeface="Cambria Math" panose="02040503050406030204" pitchFamily="18" charset="0"/>
                          </a:rPr>
                          <m:t>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𝑒</m:t>
                            </m:r>
                          </m:e>
                          <m:sup>
                            <m:r>
                              <a:rPr lang="en-US" altLang="zh-CN" i="1" dirty="0">
                                <a:latin typeface="Cambria Math" panose="02040503050406030204" pitchFamily="18" charset="0"/>
                                <a:ea typeface="Cambria Math" panose="02040503050406030204" pitchFamily="18" charset="0"/>
                              </a:rPr>
                              <m:t>𝑖</m:t>
                            </m:r>
                            <m:r>
                              <a:rPr lang="en-US" altLang="zh-CN" b="0" i="1" dirty="0" smtClean="0">
                                <a:latin typeface="Cambria Math" panose="02040503050406030204" pitchFamily="18" charset="0"/>
                                <a:ea typeface="Cambria Math" panose="02040503050406030204" pitchFamily="18" charset="0"/>
                              </a:rPr>
                              <m:t>𝑝</m:t>
                            </m:r>
                            <m:r>
                              <a:rPr lang="en-US" altLang="zh-CN" i="1" dirty="0">
                                <a:latin typeface="Cambria Math" panose="02040503050406030204" pitchFamily="18" charset="0"/>
                                <a:ea typeface="Cambria Math" panose="02040503050406030204" pitchFamily="18" charset="0"/>
                              </a:rPr>
                              <m:t>𝑥</m:t>
                            </m:r>
                            <m:r>
                              <a:rPr lang="en-US" altLang="zh-CN" i="1" dirty="0">
                                <a:latin typeface="Cambria Math" panose="02040503050406030204" pitchFamily="18" charset="0"/>
                                <a:ea typeface="Cambria Math" panose="02040503050406030204" pitchFamily="18" charset="0"/>
                              </a:rPr>
                              <m:t>/ℏ</m:t>
                            </m:r>
                          </m:sup>
                        </m:sSup>
                      </m:e>
                    </m:nary>
                    <m:r>
                      <a:rPr lang="en-US" altLang="zh-CN" b="0" i="1" smtClean="0">
                        <a:latin typeface="Cambria Math" panose="02040503050406030204" pitchFamily="18" charset="0"/>
                        <a:ea typeface="Cambria Math" panose="02040503050406030204" pitchFamily="18" charset="0"/>
                      </a:rPr>
                      <m:t>𝑑𝑝</m:t>
                    </m:r>
                  </m:oMath>
                </a14:m>
                <a:endParaRPr lang="en-US" dirty="0">
                  <a:latin typeface="KaiTi" panose="02010609060101010101" pitchFamily="49" charset="-122"/>
                  <a:ea typeface="KaiTi" panose="02010609060101010101" pitchFamily="49" charset="-122"/>
                </a:endParaRPr>
              </a:p>
              <a:p>
                <a:endParaRPr lang="en-US" dirty="0">
                  <a:latin typeface="KaiTi" panose="02010609060101010101" pitchFamily="49" charset="-122"/>
                  <a:ea typeface="KaiTi" panose="02010609060101010101" pitchFamily="49" charset="-122"/>
                </a:endParaRPr>
              </a:p>
              <a:p>
                <a:endParaRPr lang="en-US" dirty="0">
                  <a:latin typeface="KaiTi" panose="02010609060101010101" pitchFamily="49" charset="-122"/>
                  <a:ea typeface="KaiTi" panose="02010609060101010101" pitchFamily="49" charset="-122"/>
                </a:endParaRPr>
              </a:p>
              <a:p>
                <a:endParaRPr lang="en-US" dirty="0">
                  <a:latin typeface="KaiTi" panose="02010609060101010101" pitchFamily="49" charset="-122"/>
                  <a:ea typeface="KaiTi" panose="02010609060101010101" pitchFamily="49" charset="-122"/>
                </a:endParaRPr>
              </a:p>
              <a:p>
                <a:endParaRPr lang="en-US"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定义内积形式：</a:t>
                </a:r>
                <a:endParaRPr lang="en-US" dirty="0">
                  <a:latin typeface="KaiTi" panose="02010609060101010101" pitchFamily="49" charset="-122"/>
                  <a:ea typeface="KaiTi" panose="02010609060101010101" pitchFamily="49" charset="-122"/>
                </a:endParaRPr>
              </a:p>
              <a:p>
                <a:endParaRPr lang="en-US" dirty="0">
                  <a:latin typeface="KaiTi" panose="02010609060101010101" pitchFamily="49" charset="-122"/>
                  <a:ea typeface="KaiTi" panose="02010609060101010101" pitchFamily="49"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104900" y="1600200"/>
                <a:ext cx="9980682" cy="4571999"/>
              </a:xfrm>
              <a:blipFill>
                <a:blip r:embed="rId2"/>
                <a:stretch>
                  <a:fillRect l="-1465" t="-401"/>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396D33AD-EDAC-4683-85F4-281C29A7C4CC}"/>
              </a:ext>
            </a:extLst>
          </p:cNvPr>
          <p:cNvPicPr>
            <a:picLocks noChangeAspect="1"/>
          </p:cNvPicPr>
          <p:nvPr/>
        </p:nvPicPr>
        <p:blipFill>
          <a:blip r:embed="rId3"/>
          <a:stretch>
            <a:fillRect/>
          </a:stretch>
        </p:blipFill>
        <p:spPr>
          <a:xfrm>
            <a:off x="1104900" y="2730794"/>
            <a:ext cx="6012411" cy="1975960"/>
          </a:xfrm>
          <a:prstGeom prst="rect">
            <a:avLst/>
          </a:prstGeom>
        </p:spPr>
      </p:pic>
      <p:pic>
        <p:nvPicPr>
          <p:cNvPr id="7" name="Picture 6">
            <a:extLst>
              <a:ext uri="{FF2B5EF4-FFF2-40B4-BE49-F238E27FC236}">
                <a16:creationId xmlns:a16="http://schemas.microsoft.com/office/drawing/2014/main" id="{2F06CFD6-2DCE-49CE-9D64-485A9425699E}"/>
              </a:ext>
            </a:extLst>
          </p:cNvPr>
          <p:cNvPicPr>
            <a:picLocks noChangeAspect="1"/>
          </p:cNvPicPr>
          <p:nvPr/>
        </p:nvPicPr>
        <p:blipFill>
          <a:blip r:embed="rId4"/>
          <a:stretch>
            <a:fillRect/>
          </a:stretch>
        </p:blipFill>
        <p:spPr>
          <a:xfrm>
            <a:off x="7289885" y="2730792"/>
            <a:ext cx="3434952" cy="1975959"/>
          </a:xfrm>
          <a:prstGeom prst="rect">
            <a:avLst/>
          </a:prstGeom>
        </p:spPr>
      </p:pic>
      <p:pic>
        <p:nvPicPr>
          <p:cNvPr id="9" name="Picture 8">
            <a:extLst>
              <a:ext uri="{FF2B5EF4-FFF2-40B4-BE49-F238E27FC236}">
                <a16:creationId xmlns:a16="http://schemas.microsoft.com/office/drawing/2014/main" id="{EC3EB0D2-5CCA-40FF-A77B-3EE0BD520A21}"/>
              </a:ext>
            </a:extLst>
          </p:cNvPr>
          <p:cNvPicPr>
            <a:picLocks noChangeAspect="1"/>
          </p:cNvPicPr>
          <p:nvPr/>
        </p:nvPicPr>
        <p:blipFill>
          <a:blip r:embed="rId5"/>
          <a:stretch>
            <a:fillRect/>
          </a:stretch>
        </p:blipFill>
        <p:spPr>
          <a:xfrm>
            <a:off x="3171855" y="4706751"/>
            <a:ext cx="3153215" cy="733527"/>
          </a:xfrm>
          <a:prstGeom prst="rect">
            <a:avLst/>
          </a:prstGeom>
        </p:spPr>
      </p:pic>
      <p:pic>
        <p:nvPicPr>
          <p:cNvPr id="11" name="Picture 10">
            <a:extLst>
              <a:ext uri="{FF2B5EF4-FFF2-40B4-BE49-F238E27FC236}">
                <a16:creationId xmlns:a16="http://schemas.microsoft.com/office/drawing/2014/main" id="{FD678F93-A2B7-4029-80EE-A1D407C44B48}"/>
              </a:ext>
            </a:extLst>
          </p:cNvPr>
          <p:cNvPicPr>
            <a:picLocks noChangeAspect="1"/>
          </p:cNvPicPr>
          <p:nvPr/>
        </p:nvPicPr>
        <p:blipFill>
          <a:blip r:embed="rId6"/>
          <a:stretch>
            <a:fillRect/>
          </a:stretch>
        </p:blipFill>
        <p:spPr>
          <a:xfrm>
            <a:off x="1104900" y="5440278"/>
            <a:ext cx="3936010" cy="845019"/>
          </a:xfrm>
          <a:prstGeom prst="rect">
            <a:avLst/>
          </a:prstGeom>
        </p:spPr>
      </p:pic>
    </p:spTree>
    <p:extLst>
      <p:ext uri="{BB962C8B-B14F-4D97-AF65-F5344CB8AC3E}">
        <p14:creationId xmlns:p14="http://schemas.microsoft.com/office/powerpoint/2010/main" val="219130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不确定原理</a:t>
            </a:r>
            <a:endParaRPr lang="en-US" dirty="0"/>
          </a:p>
        </p:txBody>
      </p:sp>
      <p:sp>
        <p:nvSpPr>
          <p:cNvPr id="10" name="Content Placeholder 9">
            <a:extLst>
              <a:ext uri="{FF2B5EF4-FFF2-40B4-BE49-F238E27FC236}">
                <a16:creationId xmlns:a16="http://schemas.microsoft.com/office/drawing/2014/main" id="{67A8468E-10CA-48B2-95D7-ED36CC3E85F8}"/>
              </a:ext>
            </a:extLst>
          </p:cNvPr>
          <p:cNvSpPr>
            <a:spLocks noGrp="1"/>
          </p:cNvSpPr>
          <p:nvPr>
            <p:ph sz="half" idx="1"/>
          </p:nvPr>
        </p:nvSpPr>
        <p:spPr>
          <a:xfrm>
            <a:off x="1104899" y="1600200"/>
            <a:ext cx="9980681" cy="4571999"/>
          </a:xfrm>
        </p:spPr>
        <p:txBody>
          <a:bodyPr/>
          <a:lstStyle/>
          <a:p>
            <a:r>
              <a:rPr lang="zh-CN" altLang="en-US" dirty="0">
                <a:latin typeface="KaiTi" panose="02010609060101010101" pitchFamily="49" charset="-122"/>
                <a:ea typeface="KaiTi" panose="02010609060101010101" pitchFamily="49" charset="-122"/>
              </a:rPr>
              <a:t>同理我们取一个向量               </a:t>
            </a:r>
          </a:p>
        </p:txBody>
      </p:sp>
      <p:pic>
        <p:nvPicPr>
          <p:cNvPr id="13" name="Picture 12">
            <a:extLst>
              <a:ext uri="{FF2B5EF4-FFF2-40B4-BE49-F238E27FC236}">
                <a16:creationId xmlns:a16="http://schemas.microsoft.com/office/drawing/2014/main" id="{7883958F-5256-4053-9AA9-E70F47628663}"/>
              </a:ext>
            </a:extLst>
          </p:cNvPr>
          <p:cNvPicPr>
            <a:picLocks noChangeAspect="1"/>
          </p:cNvPicPr>
          <p:nvPr/>
        </p:nvPicPr>
        <p:blipFill>
          <a:blip r:embed="rId2"/>
          <a:stretch>
            <a:fillRect/>
          </a:stretch>
        </p:blipFill>
        <p:spPr>
          <a:xfrm>
            <a:off x="3616031" y="1600200"/>
            <a:ext cx="1780287" cy="334478"/>
          </a:xfrm>
          <a:prstGeom prst="rect">
            <a:avLst/>
          </a:prstGeom>
        </p:spPr>
      </p:pic>
      <p:pic>
        <p:nvPicPr>
          <p:cNvPr id="15" name="Picture 14">
            <a:extLst>
              <a:ext uri="{FF2B5EF4-FFF2-40B4-BE49-F238E27FC236}">
                <a16:creationId xmlns:a16="http://schemas.microsoft.com/office/drawing/2014/main" id="{AFCF5B8E-4682-4003-AFA0-A8E19A142E54}"/>
              </a:ext>
            </a:extLst>
          </p:cNvPr>
          <p:cNvPicPr>
            <a:picLocks noChangeAspect="1"/>
          </p:cNvPicPr>
          <p:nvPr/>
        </p:nvPicPr>
        <p:blipFill>
          <a:blip r:embed="rId3"/>
          <a:stretch>
            <a:fillRect/>
          </a:stretch>
        </p:blipFill>
        <p:spPr>
          <a:xfrm>
            <a:off x="1104899" y="1952883"/>
            <a:ext cx="7706801" cy="4201111"/>
          </a:xfrm>
          <a:prstGeom prst="rect">
            <a:avLst/>
          </a:prstGeom>
        </p:spPr>
      </p:pic>
      <p:pic>
        <p:nvPicPr>
          <p:cNvPr id="17" name="Picture 16">
            <a:extLst>
              <a:ext uri="{FF2B5EF4-FFF2-40B4-BE49-F238E27FC236}">
                <a16:creationId xmlns:a16="http://schemas.microsoft.com/office/drawing/2014/main" id="{9093F42A-ACA5-4AEF-80B8-82D17C85A38A}"/>
              </a:ext>
            </a:extLst>
          </p:cNvPr>
          <p:cNvPicPr>
            <a:picLocks noChangeAspect="1"/>
          </p:cNvPicPr>
          <p:nvPr/>
        </p:nvPicPr>
        <p:blipFill>
          <a:blip r:embed="rId4"/>
          <a:stretch>
            <a:fillRect/>
          </a:stretch>
        </p:blipFill>
        <p:spPr>
          <a:xfrm>
            <a:off x="1104899" y="6105420"/>
            <a:ext cx="5087060" cy="752580"/>
          </a:xfrm>
          <a:prstGeom prst="rect">
            <a:avLst/>
          </a:prstGeom>
        </p:spPr>
      </p:pic>
    </p:spTree>
    <p:extLst>
      <p:ext uri="{BB962C8B-B14F-4D97-AF65-F5344CB8AC3E}">
        <p14:creationId xmlns:p14="http://schemas.microsoft.com/office/powerpoint/2010/main" val="179971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不确定原理</a:t>
            </a:r>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67A8468E-10CA-48B2-95D7-ED36CC3E85F8}"/>
                  </a:ext>
                </a:extLst>
              </p:cNvPr>
              <p:cNvSpPr>
                <a:spLocks noGrp="1"/>
              </p:cNvSpPr>
              <p:nvPr>
                <p:ph sz="half" idx="1"/>
              </p:nvPr>
            </p:nvSpPr>
            <p:spPr>
              <a:xfrm>
                <a:off x="1104899" y="1600200"/>
                <a:ext cx="9980681" cy="4571999"/>
              </a:xfrm>
            </p:spPr>
            <p:txBody>
              <a:bodyPr/>
              <a:lstStyle/>
              <a:p>
                <a:r>
                  <a:rPr lang="en-US" altLang="zh-CN" dirty="0">
                    <a:latin typeface="KaiTi" panose="02010609060101010101" pitchFamily="49" charset="-122"/>
                    <a:ea typeface="KaiTi" panose="02010609060101010101" pitchFamily="49" charset="-122"/>
                  </a:rPr>
                  <a:t>Cauchy–Schwarz inequality:</a:t>
                </a:r>
              </a:p>
              <a:p>
                <a:endParaRPr lang="en-US" altLang="zh-CN" dirty="0">
                  <a:latin typeface="KaiTi" panose="02010609060101010101" pitchFamily="49" charset="-122"/>
                  <a:ea typeface="KaiTi" panose="02010609060101010101" pitchFamily="49" charset="-122"/>
                </a:endParaRPr>
              </a:p>
              <a:p>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我们取</a:t>
                </a:r>
                <a14:m>
                  <m:oMath xmlns:m="http://schemas.openxmlformats.org/officeDocument/2006/math">
                    <m:r>
                      <a:rPr lang="en-US" altLang="zh-CN" b="0" i="1" smtClean="0">
                        <a:latin typeface="Cambria Math" panose="02040503050406030204" pitchFamily="18" charset="0"/>
                        <a:ea typeface="KaiTi" panose="02010609060101010101" pitchFamily="49" charset="-122"/>
                      </a:rPr>
                      <m:t>𝑧</m:t>
                    </m:r>
                    <m:r>
                      <a:rPr lang="en-US" altLang="zh-CN" b="0" i="1" smtClean="0">
                        <a:latin typeface="Cambria Math" panose="02040503050406030204" pitchFamily="18" charset="0"/>
                        <a:ea typeface="KaiTi" panose="02010609060101010101" pitchFamily="49" charset="-122"/>
                      </a:rPr>
                      <m:t>=&lt;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𝑔</m:t>
                    </m:r>
                    <m:r>
                      <a:rPr lang="en-US" altLang="zh-CN" b="0" i="1" smtClean="0">
                        <a:latin typeface="Cambria Math" panose="02040503050406030204" pitchFamily="18" charset="0"/>
                        <a:ea typeface="Cambria Math" panose="02040503050406030204" pitchFamily="18" charset="0"/>
                      </a:rPr>
                      <m:t>&gt;</m:t>
                    </m:r>
                  </m:oMath>
                </a14:m>
                <a:r>
                  <a:rPr lang="zh-CN" altLang="en-US" dirty="0">
                    <a:latin typeface="KaiTi" panose="02010609060101010101" pitchFamily="49" charset="-122"/>
                    <a:ea typeface="KaiTi" panose="02010609060101010101" pitchFamily="49" charset="-122"/>
                  </a:rPr>
                  <a:t>可得</a:t>
                </a:r>
                <a:r>
                  <a:rPr lang="en-US" altLang="zh-CN" dirty="0">
                    <a:latin typeface="KaiTi" panose="02010609060101010101" pitchFamily="49" charset="-122"/>
                    <a:ea typeface="KaiTi" panose="02010609060101010101" pitchFamily="49" charset="-122"/>
                  </a:rPr>
                  <a:t>:</a:t>
                </a:r>
                <a:endParaRPr lang="zh-CN" altLang="en-US" dirty="0">
                  <a:latin typeface="KaiTi" panose="02010609060101010101" pitchFamily="49" charset="-122"/>
                  <a:ea typeface="KaiTi" panose="02010609060101010101" pitchFamily="49" charset="-122"/>
                </a:endParaRPr>
              </a:p>
            </p:txBody>
          </p:sp>
        </mc:Choice>
        <mc:Fallback xmlns="">
          <p:sp>
            <p:nvSpPr>
              <p:cNvPr id="10" name="Content Placeholder 9">
                <a:extLst>
                  <a:ext uri="{FF2B5EF4-FFF2-40B4-BE49-F238E27FC236}">
                    <a16:creationId xmlns:a16="http://schemas.microsoft.com/office/drawing/2014/main" id="{67A8468E-10CA-48B2-95D7-ED36CC3E85F8}"/>
                  </a:ext>
                </a:extLst>
              </p:cNvPr>
              <p:cNvSpPr>
                <a:spLocks noGrp="1" noRot="1" noChangeAspect="1" noMove="1" noResize="1" noEditPoints="1" noAdjustHandles="1" noChangeArrowheads="1" noChangeShapeType="1" noTextEdit="1"/>
              </p:cNvSpPr>
              <p:nvPr>
                <p:ph sz="half" idx="1"/>
              </p:nvPr>
            </p:nvSpPr>
            <p:spPr>
              <a:xfrm>
                <a:off x="1104899" y="1600200"/>
                <a:ext cx="9980681" cy="4571999"/>
              </a:xfrm>
              <a:blipFill>
                <a:blip r:embed="rId2"/>
                <a:stretch>
                  <a:fillRect l="-1465" t="-1469"/>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8C1343D5-94BE-4B84-8BDB-196E52C72934}"/>
              </a:ext>
            </a:extLst>
          </p:cNvPr>
          <p:cNvPicPr>
            <a:picLocks noChangeAspect="1"/>
          </p:cNvPicPr>
          <p:nvPr/>
        </p:nvPicPr>
        <p:blipFill>
          <a:blip r:embed="rId3"/>
          <a:stretch>
            <a:fillRect/>
          </a:stretch>
        </p:blipFill>
        <p:spPr>
          <a:xfrm>
            <a:off x="4916601" y="1600200"/>
            <a:ext cx="3648584" cy="419158"/>
          </a:xfrm>
          <a:prstGeom prst="rect">
            <a:avLst/>
          </a:prstGeom>
        </p:spPr>
      </p:pic>
      <p:pic>
        <p:nvPicPr>
          <p:cNvPr id="6" name="Picture 5">
            <a:extLst>
              <a:ext uri="{FF2B5EF4-FFF2-40B4-BE49-F238E27FC236}">
                <a16:creationId xmlns:a16="http://schemas.microsoft.com/office/drawing/2014/main" id="{BF6BB408-984D-4218-9EAB-D051ACD834E8}"/>
              </a:ext>
            </a:extLst>
          </p:cNvPr>
          <p:cNvPicPr>
            <a:picLocks noChangeAspect="1"/>
          </p:cNvPicPr>
          <p:nvPr/>
        </p:nvPicPr>
        <p:blipFill>
          <a:blip r:embed="rId4"/>
          <a:stretch>
            <a:fillRect/>
          </a:stretch>
        </p:blipFill>
        <p:spPr>
          <a:xfrm>
            <a:off x="1104899" y="2019358"/>
            <a:ext cx="6182588" cy="857370"/>
          </a:xfrm>
          <a:prstGeom prst="rect">
            <a:avLst/>
          </a:prstGeom>
        </p:spPr>
      </p:pic>
      <p:pic>
        <p:nvPicPr>
          <p:cNvPr id="8" name="Picture 7">
            <a:extLst>
              <a:ext uri="{FF2B5EF4-FFF2-40B4-BE49-F238E27FC236}">
                <a16:creationId xmlns:a16="http://schemas.microsoft.com/office/drawing/2014/main" id="{3953D949-C612-4FB6-86FB-09C3010D303E}"/>
              </a:ext>
            </a:extLst>
          </p:cNvPr>
          <p:cNvPicPr>
            <a:picLocks noChangeAspect="1"/>
          </p:cNvPicPr>
          <p:nvPr/>
        </p:nvPicPr>
        <p:blipFill>
          <a:blip r:embed="rId5"/>
          <a:stretch>
            <a:fillRect/>
          </a:stretch>
        </p:blipFill>
        <p:spPr>
          <a:xfrm>
            <a:off x="4064616" y="2866881"/>
            <a:ext cx="3620005" cy="800212"/>
          </a:xfrm>
          <a:prstGeom prst="rect">
            <a:avLst/>
          </a:prstGeom>
        </p:spPr>
      </p:pic>
      <p:pic>
        <p:nvPicPr>
          <p:cNvPr id="11" name="Picture 10">
            <a:extLst>
              <a:ext uri="{FF2B5EF4-FFF2-40B4-BE49-F238E27FC236}">
                <a16:creationId xmlns:a16="http://schemas.microsoft.com/office/drawing/2014/main" id="{85A0B4A3-8B40-4756-B2B5-19F7D0AB7BD1}"/>
              </a:ext>
            </a:extLst>
          </p:cNvPr>
          <p:cNvPicPr>
            <a:picLocks noChangeAspect="1"/>
          </p:cNvPicPr>
          <p:nvPr/>
        </p:nvPicPr>
        <p:blipFill>
          <a:blip r:embed="rId6"/>
          <a:stretch>
            <a:fillRect/>
          </a:stretch>
        </p:blipFill>
        <p:spPr>
          <a:xfrm>
            <a:off x="1126904" y="3724251"/>
            <a:ext cx="5491237" cy="2867106"/>
          </a:xfrm>
          <a:prstGeom prst="rect">
            <a:avLst/>
          </a:prstGeom>
        </p:spPr>
      </p:pic>
      <p:pic>
        <p:nvPicPr>
          <p:cNvPr id="14" name="Picture 13">
            <a:extLst>
              <a:ext uri="{FF2B5EF4-FFF2-40B4-BE49-F238E27FC236}">
                <a16:creationId xmlns:a16="http://schemas.microsoft.com/office/drawing/2014/main" id="{30D92FD8-FA85-4B70-AE68-B7AF362F1F69}"/>
              </a:ext>
            </a:extLst>
          </p:cNvPr>
          <p:cNvPicPr>
            <a:picLocks noChangeAspect="1"/>
          </p:cNvPicPr>
          <p:nvPr/>
        </p:nvPicPr>
        <p:blipFill>
          <a:blip r:embed="rId7"/>
          <a:stretch>
            <a:fillRect/>
          </a:stretch>
        </p:blipFill>
        <p:spPr>
          <a:xfrm>
            <a:off x="6640146" y="4356794"/>
            <a:ext cx="5352848" cy="893471"/>
          </a:xfrm>
          <a:prstGeom prst="rect">
            <a:avLst/>
          </a:prstGeom>
        </p:spPr>
      </p:pic>
    </p:spTree>
    <p:extLst>
      <p:ext uri="{BB962C8B-B14F-4D97-AF65-F5344CB8AC3E}">
        <p14:creationId xmlns:p14="http://schemas.microsoft.com/office/powerpoint/2010/main" val="389117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sym typeface="+mn-ea"/>
              </a:rPr>
              <a:t>惠更斯原理：（《光论》，1678）</a:t>
            </a:r>
            <a:endParaRPr lang="zh-CN" altLang="en-US"/>
          </a:p>
        </p:txBody>
      </p:sp>
      <p:sp>
        <p:nvSpPr>
          <p:cNvPr id="3" name="内容占位符 2"/>
          <p:cNvSpPr>
            <a:spLocks noGrp="1"/>
          </p:cNvSpPr>
          <p:nvPr>
            <p:ph sz="half" idx="1"/>
          </p:nvPr>
        </p:nvSpPr>
        <p:spPr/>
        <p:txBody>
          <a:bodyPr/>
          <a:lstStyle/>
          <a:p>
            <a:pPr algn="l">
              <a:buClrTx/>
              <a:buSzTx/>
            </a:pPr>
            <a:r>
              <a:rPr lang="zh-CN" altLang="en-US">
                <a:sym typeface="+mn-ea"/>
              </a:rPr>
              <a:t>光扰动同时到达的空间曲面称为波面或波前，</a:t>
            </a:r>
          </a:p>
          <a:p>
            <a:pPr algn="l">
              <a:buClrTx/>
              <a:buSzTx/>
            </a:pPr>
            <a:r>
              <a:rPr lang="zh-CN" altLang="en-US">
                <a:sym typeface="+mn-ea"/>
              </a:rPr>
              <a:t>波前上的每一点都可以看成一个新的扰动中心，称为子波源或次波源。</a:t>
            </a:r>
            <a:endParaRPr lang="zh-CN" altLang="en-US"/>
          </a:p>
          <a:p>
            <a:pPr algn="l">
              <a:buClrTx/>
              <a:buSzTx/>
            </a:pPr>
            <a:r>
              <a:rPr lang="zh-CN" altLang="en-US">
                <a:sym typeface="+mn-ea"/>
              </a:rPr>
              <a:t>次波源向四周发出次波。下一时刻的波前是这些大量次波面的公切面，或称为包络面；次波中心与其次波面上的那个切点的连线方向给出了该处光传播方向。</a:t>
            </a:r>
            <a:endParaRPr lang="zh-CN" altLang="en-US"/>
          </a:p>
          <a:p>
            <a:endParaRPr lang="zh-CN" altLang="en-US"/>
          </a:p>
        </p:txBody>
      </p:sp>
      <p:pic>
        <p:nvPicPr>
          <p:cNvPr id="6" name="内容占位符 5" descr="IMG_256"/>
          <p:cNvPicPr>
            <a:picLocks noGrp="1" noChangeAspect="1"/>
          </p:cNvPicPr>
          <p:nvPr>
            <p:ph sz="half" idx="2"/>
          </p:nvPr>
        </p:nvPicPr>
        <p:blipFill>
          <a:blip r:embed="rId2"/>
          <a:stretch>
            <a:fillRect/>
          </a:stretch>
        </p:blipFill>
        <p:spPr>
          <a:xfrm>
            <a:off x="7047865" y="1600200"/>
            <a:ext cx="3162300" cy="4572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近场理论推导</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0E295CB-8906-4812-A617-A95FAF8B2286}"/>
                  </a:ext>
                </a:extLst>
              </p:cNvPr>
              <p:cNvSpPr>
                <a:spLocks noGrp="1"/>
              </p:cNvSpPr>
              <p:nvPr>
                <p:ph idx="1"/>
              </p:nvPr>
            </p:nvSpPr>
            <p:spPr/>
            <p:txBody>
              <a:bodyPr/>
              <a:lstStyle/>
              <a:p>
                <a:r>
                  <a:rPr lang="zh-CN" altLang="en-US" dirty="0">
                    <a:latin typeface="KaiTi" panose="02010609060101010101" pitchFamily="49" charset="-122"/>
                    <a:ea typeface="KaiTi" panose="02010609060101010101" pitchFamily="49" charset="-122"/>
                  </a:rPr>
                  <a:t>设在</a:t>
                </a:r>
                <a:r>
                  <a:rPr lang="en-US" altLang="zh-CN" dirty="0">
                    <a:latin typeface="KaiTi" panose="02010609060101010101" pitchFamily="49" charset="-122"/>
                    <a:ea typeface="KaiTi" panose="02010609060101010101" pitchFamily="49" charset="-122"/>
                  </a:rPr>
                  <a:t>z=0</a:t>
                </a:r>
                <a:r>
                  <a:rPr lang="zh-CN" altLang="en-US" dirty="0">
                    <a:latin typeface="KaiTi" panose="02010609060101010101" pitchFamily="49" charset="-122"/>
                    <a:ea typeface="KaiTi" panose="02010609060101010101" pitchFamily="49" charset="-122"/>
                  </a:rPr>
                  <a:t>平面上电场分布为</a:t>
                </a:r>
                <a:r>
                  <a:rPr lang="en-US" altLang="zh-CN" dirty="0">
                    <a:latin typeface="KaiTi" panose="02010609060101010101" pitchFamily="49" charset="-122"/>
                    <a:ea typeface="KaiTi" panose="02010609060101010101" pitchFamily="49" charset="-122"/>
                  </a:rPr>
                  <a:t>U(x,y,0)</a:t>
                </a:r>
                <a:r>
                  <a:rPr lang="zh-CN" altLang="en-US" dirty="0">
                    <a:latin typeface="KaiTi" panose="02010609060101010101" pitchFamily="49" charset="-122"/>
                    <a:ea typeface="KaiTi" panose="02010609060101010101" pitchFamily="49" charset="-122"/>
                  </a:rPr>
                  <a:t>，其傅里叶变换为</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𝐺</m:t>
                        </m:r>
                      </m:e>
                      <m:sub>
                        <m:r>
                          <a:rPr lang="en-US" altLang="zh-CN" b="0" i="1" smtClean="0">
                            <a:latin typeface="Cambria Math" panose="02040503050406030204" pitchFamily="18" charset="0"/>
                            <a:ea typeface="KaiTi" panose="02010609060101010101" pitchFamily="49" charset="-122"/>
                          </a:rPr>
                          <m:t>0</m:t>
                        </m:r>
                      </m:sub>
                    </m:sSub>
                    <m:r>
                      <a:rPr lang="en-US" altLang="zh-CN" b="0" i="1" smtClean="0">
                        <a:latin typeface="Cambria Math" panose="02040503050406030204" pitchFamily="18" charset="0"/>
                        <a:ea typeface="KaiTi" panose="02010609060101010101" pitchFamily="49" charset="-122"/>
                      </a:rPr>
                      <m:t>(</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𝑓</m:t>
                        </m:r>
                      </m:e>
                      <m:sub>
                        <m:r>
                          <a:rPr lang="en-US" altLang="zh-CN" b="0" i="1" smtClean="0">
                            <a:latin typeface="Cambria Math" panose="02040503050406030204" pitchFamily="18" charset="0"/>
                            <a:ea typeface="KaiTi" panose="02010609060101010101" pitchFamily="49" charset="-122"/>
                          </a:rPr>
                          <m:t>𝑥</m:t>
                        </m:r>
                      </m:sub>
                    </m:sSub>
                    <m:r>
                      <a:rPr lang="en-US" altLang="zh-CN" b="0" i="1" smtClean="0">
                        <a:latin typeface="Cambria Math" panose="02040503050406030204" pitchFamily="18" charset="0"/>
                        <a:ea typeface="KaiTi" panose="02010609060101010101" pitchFamily="49" charset="-122"/>
                      </a:rPr>
                      <m:t>,</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𝑓</m:t>
                        </m:r>
                      </m:e>
                      <m:sub>
                        <m:r>
                          <a:rPr lang="en-US" altLang="zh-CN" b="0" i="1" smtClean="0">
                            <a:latin typeface="Cambria Math" panose="02040503050406030204" pitchFamily="18" charset="0"/>
                            <a:ea typeface="KaiTi" panose="02010609060101010101" pitchFamily="49" charset="-122"/>
                          </a:rPr>
                          <m:t>𝑦</m:t>
                        </m:r>
                      </m:sub>
                    </m:sSub>
                    <m:r>
                      <a:rPr lang="en-US" altLang="zh-CN" b="0" i="1" smtClean="0">
                        <a:latin typeface="Cambria Math" panose="02040503050406030204" pitchFamily="18" charset="0"/>
                        <a:ea typeface="KaiTi" panose="02010609060101010101" pitchFamily="49" charset="-122"/>
                      </a:rPr>
                      <m:t>)</m:t>
                    </m:r>
                  </m:oMath>
                </a14:m>
                <a:r>
                  <a:rPr lang="zh-CN" altLang="en-US" dirty="0">
                    <a:latin typeface="KaiTi" panose="02010609060101010101" pitchFamily="49" charset="-122"/>
                    <a:ea typeface="KaiTi" panose="02010609060101010101" pitchFamily="49" charset="-122"/>
                  </a:rPr>
                  <a:t>，</a:t>
                </a:r>
                <a:r>
                  <a:rPr lang="en-US" altLang="zh-CN" dirty="0">
                    <a:ea typeface="KaiTi" panose="02010609060101010101" pitchFamily="49" charset="-122"/>
                  </a:rPr>
                  <a:t> </a:t>
                </a:r>
                <a14:m>
                  <m:oMath xmlns:m="http://schemas.openxmlformats.org/officeDocument/2006/math">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𝑥</m:t>
                        </m:r>
                      </m:sub>
                    </m:sSub>
                    <m:r>
                      <a:rPr lang="en-US" altLang="zh-CN" i="1">
                        <a:latin typeface="Cambria Math" panose="02040503050406030204" pitchFamily="18" charset="0"/>
                        <a:ea typeface="KaiTi" panose="02010609060101010101" pitchFamily="49" charset="-122"/>
                      </a:rPr>
                      <m:t>,</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𝑦</m:t>
                        </m:r>
                      </m:sub>
                    </m:sSub>
                  </m:oMath>
                </a14:m>
                <a:r>
                  <a:rPr lang="zh-CN" altLang="en-US" dirty="0">
                    <a:latin typeface="KaiTi" panose="02010609060101010101" pitchFamily="49" charset="-122"/>
                    <a:ea typeface="KaiTi" panose="02010609060101010101" pitchFamily="49" charset="-122"/>
                  </a:rPr>
                  <a:t>为场分布空间周期，</a:t>
                </a:r>
                <a:r>
                  <a:rPr lang="en-US" altLang="zh-CN" dirty="0">
                    <a:ea typeface="KaiTi" panose="02010609060101010101" pitchFamily="49" charset="-122"/>
                  </a:rPr>
                  <a:t> </a:t>
                </a:r>
                <a14:m>
                  <m:oMath xmlns:m="http://schemas.openxmlformats.org/officeDocument/2006/math">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𝑥</m:t>
                        </m:r>
                      </m:sub>
                    </m:sSub>
                    <m:r>
                      <a:rPr lang="en-US" altLang="zh-CN" i="1">
                        <a:latin typeface="Cambria Math" panose="02040503050406030204" pitchFamily="18" charset="0"/>
                        <a:ea typeface="KaiTi" panose="02010609060101010101" pitchFamily="49" charset="-122"/>
                      </a:rPr>
                      <m:t>,</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𝑦</m:t>
                        </m:r>
                      </m:sub>
                    </m:sSub>
                  </m:oMath>
                </a14:m>
                <a:r>
                  <a:rPr lang="zh-CN" altLang="en-US" dirty="0">
                    <a:latin typeface="KaiTi" panose="02010609060101010101" pitchFamily="49" charset="-122"/>
                    <a:ea typeface="KaiTi" panose="02010609060101010101" pitchFamily="49" charset="-122"/>
                  </a:rPr>
                  <a:t>越大说明场分布越精细，在距离</a:t>
                </a:r>
                <a:r>
                  <a:rPr lang="en-US" altLang="zh-CN" dirty="0">
                    <a:latin typeface="KaiTi" panose="02010609060101010101" pitchFamily="49" charset="-122"/>
                    <a:ea typeface="KaiTi" panose="02010609060101010101" pitchFamily="49" charset="-122"/>
                  </a:rPr>
                  <a:t>z</a:t>
                </a:r>
                <a:r>
                  <a:rPr lang="zh-CN" altLang="en-US" dirty="0">
                    <a:latin typeface="KaiTi" panose="02010609060101010101" pitchFamily="49" charset="-122"/>
                    <a:ea typeface="KaiTi" panose="02010609060101010101" pitchFamily="49" charset="-122"/>
                  </a:rPr>
                  <a:t>平面上场分布为</a:t>
                </a:r>
                <a:r>
                  <a:rPr lang="en-US" altLang="zh-CN" dirty="0">
                    <a:latin typeface="KaiTi" panose="02010609060101010101" pitchFamily="49" charset="-122"/>
                    <a:ea typeface="KaiTi" panose="02010609060101010101" pitchFamily="49" charset="-122"/>
                  </a:rPr>
                  <a:t>U(</a:t>
                </a:r>
                <a:r>
                  <a:rPr lang="en-US" altLang="zh-CN" dirty="0" err="1">
                    <a:latin typeface="KaiTi" panose="02010609060101010101" pitchFamily="49" charset="-122"/>
                    <a:ea typeface="KaiTi" panose="02010609060101010101" pitchFamily="49" charset="-122"/>
                  </a:rPr>
                  <a:t>x,y,z</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则其相应傅里叶变换及逆变换为：</a:t>
                </a:r>
                <a:endParaRPr lang="en-US" altLang="zh-CN" dirty="0">
                  <a:latin typeface="KaiTi" panose="02010609060101010101" pitchFamily="49" charset="-122"/>
                  <a:ea typeface="KaiTi" panose="02010609060101010101" pitchFamily="49" charset="-122"/>
                </a:endParaRPr>
              </a:p>
              <a:p>
                <a:endParaRPr lang="en-US" altLang="zh-CN" dirty="0">
                  <a:latin typeface="KaiTi" panose="02010609060101010101" pitchFamily="49" charset="-122"/>
                  <a:ea typeface="KaiTi" panose="02010609060101010101" pitchFamily="49" charset="-122"/>
                </a:endParaRPr>
              </a:p>
              <a:p>
                <a:endParaRPr lang="en-US" altLang="zh-CN" dirty="0">
                  <a:latin typeface="KaiTi" panose="02010609060101010101" pitchFamily="49" charset="-122"/>
                  <a:ea typeface="KaiTi" panose="02010609060101010101" pitchFamily="49" charset="-122"/>
                </a:endParaRPr>
              </a:p>
              <a:p>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根据麦克斯韦方程式可得，在所有无源点，</a:t>
                </a:r>
                <a:r>
                  <a:rPr lang="en-US" altLang="zh-CN" dirty="0">
                    <a:latin typeface="KaiTi" panose="02010609060101010101" pitchFamily="49" charset="-122"/>
                    <a:ea typeface="KaiTi" panose="02010609060101010101" pitchFamily="49" charset="-122"/>
                  </a:rPr>
                  <a:t>U(</a:t>
                </a:r>
                <a:r>
                  <a:rPr lang="en-US" altLang="zh-CN" dirty="0" err="1">
                    <a:latin typeface="KaiTi" panose="02010609060101010101" pitchFamily="49" charset="-122"/>
                    <a:ea typeface="KaiTi" panose="02010609060101010101" pitchFamily="49" charset="-122"/>
                  </a:rPr>
                  <a:t>x,y,z</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满足方程</a:t>
                </a:r>
                <a:r>
                  <a:rPr lang="en-US" altLang="zh-CN" dirty="0">
                    <a:latin typeface="KaiTi" panose="02010609060101010101" pitchFamily="49" charset="-122"/>
                    <a:ea typeface="KaiTi" panose="02010609060101010101" pitchFamily="49" charset="-122"/>
                  </a:rPr>
                  <a:t>:</a:t>
                </a:r>
                <a14:m>
                  <m:oMath xmlns:m="http://schemas.openxmlformats.org/officeDocument/2006/math">
                    <m:sSup>
                      <m:sSupPr>
                        <m:ctrlPr>
                          <a:rPr lang="en-US" altLang="zh-CN" i="1" smtClean="0">
                            <a:latin typeface="Cambria Math" panose="02040503050406030204" pitchFamily="18" charset="0"/>
                            <a:ea typeface="KaiTi" panose="02010609060101010101" pitchFamily="49" charset="-122"/>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KaiTi" panose="02010609060101010101" pitchFamily="49" charset="-122"/>
                          </a:rPr>
                          <m:t>2</m:t>
                        </m:r>
                      </m:sup>
                    </m:sSup>
                    <m:r>
                      <a:rPr lang="en-US" altLang="zh-CN" b="0" i="1" smtClean="0">
                        <a:latin typeface="Cambria Math" panose="02040503050406030204" pitchFamily="18" charset="0"/>
                        <a:ea typeface="KaiTi" panose="02010609060101010101" pitchFamily="49" charset="-122"/>
                      </a:rPr>
                      <m:t>𝑈</m:t>
                    </m:r>
                    <m:r>
                      <a:rPr lang="en-US" altLang="zh-CN" b="0" i="1" smtClean="0">
                        <a:latin typeface="Cambria Math" panose="02040503050406030204" pitchFamily="18" charset="0"/>
                        <a:ea typeface="KaiTi" panose="02010609060101010101" pitchFamily="49" charset="-122"/>
                      </a:rPr>
                      <m:t>+</m:t>
                    </m:r>
                    <m:sSup>
                      <m:sSupPr>
                        <m:ctrlPr>
                          <a:rPr lang="en-US" altLang="zh-CN" b="0" i="1" smtClean="0">
                            <a:latin typeface="Cambria Math" panose="02040503050406030204" pitchFamily="18" charset="0"/>
                            <a:ea typeface="KaiTi" panose="02010609060101010101" pitchFamily="49" charset="-122"/>
                          </a:rPr>
                        </m:ctrlPr>
                      </m:sSupPr>
                      <m:e>
                        <m:r>
                          <a:rPr lang="en-US" altLang="zh-CN" b="0" i="1" smtClean="0">
                            <a:latin typeface="Cambria Math" panose="02040503050406030204" pitchFamily="18" charset="0"/>
                            <a:ea typeface="KaiTi" panose="02010609060101010101" pitchFamily="49" charset="-122"/>
                          </a:rPr>
                          <m:t>𝑘</m:t>
                        </m:r>
                      </m:e>
                      <m:sup>
                        <m:r>
                          <a:rPr lang="en-US" altLang="zh-CN" b="0" i="1" smtClean="0">
                            <a:latin typeface="Cambria Math" panose="02040503050406030204" pitchFamily="18" charset="0"/>
                            <a:ea typeface="KaiTi" panose="02010609060101010101" pitchFamily="49" charset="-122"/>
                          </a:rPr>
                          <m:t>2</m:t>
                        </m:r>
                      </m:sup>
                    </m:sSup>
                    <m:r>
                      <a:rPr lang="en-US" altLang="zh-CN" b="0" i="1" smtClean="0">
                        <a:latin typeface="Cambria Math" panose="02040503050406030204" pitchFamily="18" charset="0"/>
                        <a:ea typeface="KaiTi" panose="02010609060101010101" pitchFamily="49" charset="-122"/>
                      </a:rPr>
                      <m:t>𝑈</m:t>
                    </m:r>
                    <m:r>
                      <a:rPr lang="en-US" altLang="zh-CN" b="0" i="1" smtClean="0">
                        <a:latin typeface="Cambria Math" panose="02040503050406030204" pitchFamily="18" charset="0"/>
                        <a:ea typeface="KaiTi" panose="02010609060101010101" pitchFamily="49" charset="-122"/>
                      </a:rPr>
                      <m:t>=0</m:t>
                    </m:r>
                  </m:oMath>
                </a14:m>
                <a:endParaRPr lang="en-US" altLang="zh-CN" b="0" dirty="0">
                  <a:latin typeface="KaiTi" panose="02010609060101010101" pitchFamily="49" charset="-122"/>
                  <a:ea typeface="KaiTi" panose="02010609060101010101" pitchFamily="49" charset="-122"/>
                </a:endParaRPr>
              </a:p>
              <a:p>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边界条件为</a:t>
                </a:r>
                <a:r>
                  <a:rPr lang="en-US" altLang="zh-CN" dirty="0">
                    <a:latin typeface="KaiTi" panose="02010609060101010101" pitchFamily="49" charset="-122"/>
                    <a:ea typeface="KaiTi" panose="02010609060101010101" pitchFamily="49" charset="-122"/>
                  </a:rPr>
                  <a:t>:z=0</a:t>
                </a:r>
                <a:r>
                  <a:rPr lang="zh-CN" altLang="en-US" dirty="0">
                    <a:latin typeface="KaiTi" panose="02010609060101010101" pitchFamily="49" charset="-122"/>
                    <a:ea typeface="KaiTi" panose="02010609060101010101" pitchFamily="49" charset="-122"/>
                  </a:rPr>
                  <a:t>时</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𝐺</m:t>
                        </m:r>
                      </m:e>
                      <m:sub>
                        <m:r>
                          <a:rPr lang="en-US" altLang="zh-CN" b="0" i="1" smtClean="0">
                            <a:latin typeface="Cambria Math" panose="02040503050406030204" pitchFamily="18" charset="0"/>
                            <a:ea typeface="KaiTi" panose="02010609060101010101" pitchFamily="49" charset="-122"/>
                          </a:rPr>
                          <m:t>𝑧</m:t>
                        </m:r>
                      </m:sub>
                    </m:sSub>
                    <m:d>
                      <m:dPr>
                        <m:ctrlPr>
                          <a:rPr lang="en-US" altLang="zh-CN" b="0" i="1" smtClean="0">
                            <a:latin typeface="Cambria Math" panose="02040503050406030204" pitchFamily="18" charset="0"/>
                            <a:ea typeface="KaiTi" panose="02010609060101010101" pitchFamily="49" charset="-122"/>
                          </a:rPr>
                        </m:ctrlPr>
                      </m:dPr>
                      <m:e>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𝑓</m:t>
                            </m:r>
                          </m:e>
                          <m:sub>
                            <m:r>
                              <a:rPr lang="en-US" altLang="zh-CN" b="0" i="1" smtClean="0">
                                <a:latin typeface="Cambria Math" panose="02040503050406030204" pitchFamily="18" charset="0"/>
                                <a:ea typeface="KaiTi" panose="02010609060101010101" pitchFamily="49" charset="-122"/>
                              </a:rPr>
                              <m:t>𝑥</m:t>
                            </m:r>
                          </m:sub>
                        </m:sSub>
                        <m:r>
                          <a:rPr lang="en-US" altLang="zh-CN" b="0" i="1" smtClean="0">
                            <a:latin typeface="Cambria Math" panose="02040503050406030204" pitchFamily="18" charset="0"/>
                            <a:ea typeface="KaiTi" panose="02010609060101010101" pitchFamily="49" charset="-122"/>
                          </a:rPr>
                          <m:t>,</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𝑓</m:t>
                            </m:r>
                          </m:e>
                          <m:sub>
                            <m:r>
                              <a:rPr lang="en-US" altLang="zh-CN" b="0" i="1" smtClean="0">
                                <a:latin typeface="Cambria Math" panose="02040503050406030204" pitchFamily="18" charset="0"/>
                                <a:ea typeface="KaiTi" panose="02010609060101010101" pitchFamily="49" charset="-122"/>
                              </a:rPr>
                              <m:t>𝑦</m:t>
                            </m:r>
                          </m:sub>
                        </m:sSub>
                      </m:e>
                    </m:d>
                    <m:r>
                      <a:rPr lang="en-US" altLang="zh-CN" b="0" i="1" smtClean="0">
                        <a:latin typeface="Cambria Math" panose="02040503050406030204" pitchFamily="18" charset="0"/>
                        <a:ea typeface="KaiTi" panose="02010609060101010101" pitchFamily="49" charset="-122"/>
                      </a:rPr>
                      <m:t>=</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𝐺</m:t>
                        </m:r>
                      </m:e>
                      <m:sub>
                        <m:r>
                          <a:rPr lang="en-US" altLang="zh-CN" b="0" i="1" smtClean="0">
                            <a:latin typeface="Cambria Math" panose="02040503050406030204" pitchFamily="18" charset="0"/>
                            <a:ea typeface="KaiTi" panose="02010609060101010101" pitchFamily="49" charset="-122"/>
                          </a:rPr>
                          <m:t>0</m:t>
                        </m:r>
                      </m:sub>
                    </m:sSub>
                    <m:r>
                      <a:rPr lang="en-US" altLang="zh-CN" b="0" i="1" smtClean="0">
                        <a:latin typeface="Cambria Math" panose="02040503050406030204" pitchFamily="18" charset="0"/>
                        <a:ea typeface="KaiTi" panose="02010609060101010101" pitchFamily="49" charset="-122"/>
                      </a:rPr>
                      <m:t>(</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𝑥</m:t>
                        </m:r>
                      </m:sub>
                    </m:sSub>
                    <m:r>
                      <a:rPr lang="en-US" altLang="zh-CN" i="1">
                        <a:latin typeface="Cambria Math" panose="02040503050406030204" pitchFamily="18" charset="0"/>
                        <a:ea typeface="KaiTi" panose="02010609060101010101" pitchFamily="49" charset="-122"/>
                      </a:rPr>
                      <m:t>,</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𝑦</m:t>
                        </m:r>
                      </m:sub>
                    </m:sSub>
                    <m:r>
                      <a:rPr lang="en-US" altLang="zh-CN" b="0" i="1" smtClean="0">
                        <a:latin typeface="Cambria Math" panose="02040503050406030204" pitchFamily="18" charset="0"/>
                        <a:ea typeface="KaiTi" panose="02010609060101010101" pitchFamily="49" charset="-122"/>
                      </a:rPr>
                      <m:t>)</m:t>
                    </m:r>
                  </m:oMath>
                </a14:m>
                <a:endParaRPr lang="en-US" altLang="zh-CN" b="0" dirty="0">
                  <a:latin typeface="KaiTi" panose="02010609060101010101" pitchFamily="49" charset="-122"/>
                  <a:ea typeface="KaiTi" panose="02010609060101010101" pitchFamily="49" charset="-122"/>
                </a:endParaRPr>
              </a:p>
              <a:p>
                <a14:m>
                  <m:oMath xmlns:m="http://schemas.openxmlformats.org/officeDocument/2006/math">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𝐺</m:t>
                        </m:r>
                      </m:e>
                      <m:sub>
                        <m:r>
                          <a:rPr lang="en-US" altLang="zh-CN" b="0" i="1" smtClean="0">
                            <a:latin typeface="Cambria Math" panose="02040503050406030204" pitchFamily="18" charset="0"/>
                            <a:ea typeface="KaiTi" panose="02010609060101010101" pitchFamily="49" charset="-122"/>
                          </a:rPr>
                          <m:t>𝑧</m:t>
                        </m:r>
                      </m:sub>
                    </m:sSub>
                    <m:r>
                      <a:rPr lang="en-US" altLang="zh-CN" b="0" i="1" smtClean="0">
                        <a:latin typeface="Cambria Math" panose="02040503050406030204" pitchFamily="18" charset="0"/>
                        <a:ea typeface="KaiTi" panose="02010609060101010101" pitchFamily="49" charset="-122"/>
                      </a:rPr>
                      <m:t>=</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𝐺</m:t>
                        </m:r>
                      </m:e>
                      <m:sub>
                        <m:r>
                          <a:rPr lang="en-US" altLang="zh-CN" b="0" i="1" smtClean="0">
                            <a:latin typeface="Cambria Math" panose="02040503050406030204" pitchFamily="18" charset="0"/>
                            <a:ea typeface="KaiTi" panose="02010609060101010101" pitchFamily="49" charset="-122"/>
                          </a:rPr>
                          <m:t>0</m:t>
                        </m:r>
                      </m:sub>
                    </m:sSub>
                    <m:r>
                      <m:rPr>
                        <m:sty m:val="p"/>
                      </m:rPr>
                      <a:rPr lang="en-US" altLang="zh-CN" b="0" i="0" smtClean="0">
                        <a:latin typeface="Cambria Math" panose="02040503050406030204" pitchFamily="18" charset="0"/>
                        <a:ea typeface="KaiTi" panose="02010609060101010101" pitchFamily="49" charset="-122"/>
                      </a:rPr>
                      <m:t>exp</m:t>
                    </m:r>
                    <m:r>
                      <a:rPr lang="en-US" altLang="zh-CN" b="0" i="1" smtClean="0">
                        <a:latin typeface="Cambria Math" panose="02040503050406030204" pitchFamily="18" charset="0"/>
                        <a:ea typeface="KaiTi" panose="02010609060101010101" pitchFamily="49" charset="-122"/>
                      </a:rPr>
                      <m:t>⁡(</m:t>
                    </m:r>
                    <m:f>
                      <m:fPr>
                        <m:ctrlPr>
                          <a:rPr lang="en-US" altLang="zh-CN" b="0" i="1" smtClean="0">
                            <a:latin typeface="Cambria Math" panose="02040503050406030204" pitchFamily="18" charset="0"/>
                            <a:ea typeface="KaiTi" panose="02010609060101010101" pitchFamily="49" charset="-122"/>
                          </a:rPr>
                        </m:ctrlPr>
                      </m:fPr>
                      <m:num>
                        <m:r>
                          <a:rPr lang="en-US" altLang="zh-CN" b="0" i="1" smtClean="0">
                            <a:latin typeface="Cambria Math" panose="02040503050406030204" pitchFamily="18" charset="0"/>
                            <a:ea typeface="KaiTi" panose="02010609060101010101" pitchFamily="49" charset="-122"/>
                          </a:rPr>
                          <m:t>2</m:t>
                        </m:r>
                        <m:r>
                          <a:rPr lang="zh-CN" altLang="en-US" b="0" i="1" smtClean="0">
                            <a:latin typeface="Cambria Math" panose="02040503050406030204" pitchFamily="18" charset="0"/>
                            <a:ea typeface="KaiTi" panose="02010609060101010101" pitchFamily="49" charset="-122"/>
                          </a:rPr>
                          <m:t>𝜋</m:t>
                        </m:r>
                        <m:r>
                          <a:rPr lang="en-US" altLang="zh-CN" b="0" i="1" smtClean="0">
                            <a:latin typeface="Cambria Math" panose="02040503050406030204" pitchFamily="18" charset="0"/>
                            <a:ea typeface="KaiTi" panose="02010609060101010101" pitchFamily="49" charset="-122"/>
                          </a:rPr>
                          <m:t>𝑖</m:t>
                        </m:r>
                      </m:num>
                      <m:den>
                        <m:r>
                          <a:rPr lang="zh-CN" altLang="en-US" b="0" i="1" smtClean="0">
                            <a:latin typeface="Cambria Math" panose="02040503050406030204" pitchFamily="18" charset="0"/>
                            <a:ea typeface="KaiTi" panose="02010609060101010101" pitchFamily="49" charset="-122"/>
                          </a:rPr>
                          <m:t>𝜆</m:t>
                        </m:r>
                      </m:den>
                    </m:f>
                    <m:rad>
                      <m:radPr>
                        <m:degHide m:val="on"/>
                        <m:ctrlPr>
                          <a:rPr lang="en-US" altLang="zh-CN" b="0" i="1" smtClean="0">
                            <a:latin typeface="Cambria Math" panose="02040503050406030204" pitchFamily="18" charset="0"/>
                            <a:ea typeface="KaiTi" panose="02010609060101010101" pitchFamily="49" charset="-122"/>
                          </a:rPr>
                        </m:ctrlPr>
                      </m:radPr>
                      <m:deg/>
                      <m:e>
                        <m:r>
                          <a:rPr lang="en-US" altLang="zh-CN" b="0" i="1" smtClean="0">
                            <a:latin typeface="Cambria Math" panose="02040503050406030204" pitchFamily="18" charset="0"/>
                            <a:ea typeface="KaiTi" panose="02010609060101010101" pitchFamily="49" charset="-122"/>
                          </a:rPr>
                          <m:t>1−(</m:t>
                        </m:r>
                        <m:r>
                          <a:rPr lang="zh-CN" altLang="en-US" b="0" i="1" smtClean="0">
                            <a:latin typeface="Cambria Math" panose="02040503050406030204" pitchFamily="18" charset="0"/>
                            <a:ea typeface="KaiTi" panose="02010609060101010101" pitchFamily="49" charset="-122"/>
                          </a:rPr>
                          <m:t>𝜆</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𝑓</m:t>
                            </m:r>
                          </m:e>
                          <m:sub>
                            <m:r>
                              <a:rPr lang="en-US" altLang="zh-CN" b="0" i="1" smtClean="0">
                                <a:latin typeface="Cambria Math" panose="02040503050406030204" pitchFamily="18" charset="0"/>
                                <a:ea typeface="KaiTi" panose="02010609060101010101" pitchFamily="49" charset="-122"/>
                              </a:rPr>
                              <m:t>𝑥</m:t>
                            </m:r>
                          </m:sub>
                        </m:sSub>
                        <m:sSup>
                          <m:sSupPr>
                            <m:ctrlPr>
                              <a:rPr lang="en-US" altLang="zh-CN" b="0" i="1" smtClean="0">
                                <a:latin typeface="Cambria Math" panose="02040503050406030204" pitchFamily="18" charset="0"/>
                                <a:ea typeface="KaiTi" panose="02010609060101010101" pitchFamily="49" charset="-122"/>
                              </a:rPr>
                            </m:ctrlPr>
                          </m:sSupPr>
                          <m:e>
                            <m:r>
                              <a:rPr lang="en-US" altLang="zh-CN" b="0" i="1" smtClean="0">
                                <a:latin typeface="Cambria Math" panose="02040503050406030204" pitchFamily="18" charset="0"/>
                                <a:ea typeface="KaiTi" panose="02010609060101010101" pitchFamily="49" charset="-122"/>
                              </a:rPr>
                              <m:t>)</m:t>
                            </m:r>
                          </m:e>
                          <m:sup>
                            <m:r>
                              <a:rPr lang="en-US" altLang="zh-CN" b="0" i="1" smtClean="0">
                                <a:latin typeface="Cambria Math" panose="02040503050406030204" pitchFamily="18" charset="0"/>
                                <a:ea typeface="KaiTi" panose="02010609060101010101" pitchFamily="49" charset="-122"/>
                              </a:rPr>
                              <m:t>2</m:t>
                            </m:r>
                          </m:sup>
                        </m:sSup>
                        <m:r>
                          <a:rPr lang="en-US" altLang="zh-CN" i="1">
                            <a:latin typeface="Cambria Math" panose="02040503050406030204" pitchFamily="18" charset="0"/>
                            <a:ea typeface="KaiTi" panose="02010609060101010101" pitchFamily="49" charset="-122"/>
                          </a:rPr>
                          <m:t>−(</m:t>
                        </m:r>
                        <m:r>
                          <a:rPr lang="zh-CN" altLang="en-US" i="1">
                            <a:latin typeface="Cambria Math" panose="02040503050406030204" pitchFamily="18" charset="0"/>
                            <a:ea typeface="KaiTi" panose="02010609060101010101" pitchFamily="49" charset="-122"/>
                          </a:rPr>
                          <m:t>𝜆</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b="0" i="1" smtClean="0">
                                <a:latin typeface="Cambria Math" panose="02040503050406030204" pitchFamily="18" charset="0"/>
                                <a:ea typeface="KaiTi" panose="02010609060101010101" pitchFamily="49" charset="-122"/>
                              </a:rPr>
                              <m:t>𝑦</m:t>
                            </m:r>
                          </m:sub>
                        </m:sSub>
                        <m:sSup>
                          <m:sSupPr>
                            <m:ctrlPr>
                              <a:rPr lang="en-US" altLang="zh-CN" i="1">
                                <a:latin typeface="Cambria Math" panose="02040503050406030204" pitchFamily="18" charset="0"/>
                                <a:ea typeface="KaiTi" panose="02010609060101010101" pitchFamily="49" charset="-122"/>
                              </a:rPr>
                            </m:ctrlPr>
                          </m:sSupPr>
                          <m:e>
                            <m:r>
                              <a:rPr lang="en-US" altLang="zh-CN" i="1">
                                <a:latin typeface="Cambria Math" panose="02040503050406030204" pitchFamily="18" charset="0"/>
                                <a:ea typeface="KaiTi" panose="02010609060101010101" pitchFamily="49" charset="-122"/>
                              </a:rPr>
                              <m:t>)</m:t>
                            </m:r>
                          </m:e>
                          <m:sup>
                            <m:r>
                              <a:rPr lang="en-US" altLang="zh-CN" i="1">
                                <a:latin typeface="Cambria Math" panose="02040503050406030204" pitchFamily="18" charset="0"/>
                                <a:ea typeface="KaiTi" panose="02010609060101010101" pitchFamily="49" charset="-122"/>
                              </a:rPr>
                              <m:t>2</m:t>
                            </m:r>
                          </m:sup>
                        </m:sSup>
                      </m:e>
                    </m:rad>
                    <m:r>
                      <a:rPr lang="en-US" altLang="zh-CN" b="0" i="1" smtClean="0">
                        <a:latin typeface="Cambria Math" panose="02040503050406030204" pitchFamily="18" charset="0"/>
                        <a:ea typeface="KaiTi" panose="02010609060101010101" pitchFamily="49" charset="-122"/>
                      </a:rPr>
                      <m:t>𝑧</m:t>
                    </m:r>
                    <m:r>
                      <a:rPr lang="en-US" altLang="zh-CN" b="0" i="1" smtClean="0">
                        <a:latin typeface="Cambria Math" panose="02040503050406030204" pitchFamily="18" charset="0"/>
                        <a:ea typeface="KaiTi" panose="02010609060101010101" pitchFamily="49" charset="-122"/>
                      </a:rPr>
                      <m:t>)</m:t>
                    </m:r>
                  </m:oMath>
                </a14:m>
                <a:endParaRPr lang="en-US" altLang="zh-CN" b="0" dirty="0">
                  <a:latin typeface="KaiTi" panose="02010609060101010101" pitchFamily="49" charset="-122"/>
                  <a:ea typeface="KaiTi" panose="02010609060101010101" pitchFamily="49" charset="-122"/>
                </a:endParaRPr>
              </a:p>
              <a:p>
                <a:endParaRPr lang="zh-CN" altLang="en-US" dirty="0">
                  <a:latin typeface="KaiTi" panose="02010609060101010101" pitchFamily="49" charset="-122"/>
                  <a:ea typeface="KaiTi" panose="02010609060101010101" pitchFamily="49" charset="-122"/>
                </a:endParaRPr>
              </a:p>
            </p:txBody>
          </p:sp>
        </mc:Choice>
        <mc:Fallback xmlns="">
          <p:sp>
            <p:nvSpPr>
              <p:cNvPr id="5" name="Content Placeholder 4">
                <a:extLst>
                  <a:ext uri="{FF2B5EF4-FFF2-40B4-BE49-F238E27FC236}">
                    <a16:creationId xmlns:a16="http://schemas.microsoft.com/office/drawing/2014/main" id="{40E295CB-8906-4812-A617-A95FAF8B2286}"/>
                  </a:ext>
                </a:extLst>
              </p:cNvPr>
              <p:cNvSpPr>
                <a:spLocks noGrp="1" noRot="1" noChangeAspect="1" noMove="1" noResize="1" noEditPoints="1" noAdjustHandles="1" noChangeArrowheads="1" noChangeShapeType="1" noTextEdit="1"/>
              </p:cNvSpPr>
              <p:nvPr>
                <p:ph idx="1"/>
              </p:nvPr>
            </p:nvSpPr>
            <p:spPr>
              <a:blipFill>
                <a:blip r:embed="rId2"/>
                <a:stretch>
                  <a:fillRect l="-1465" t="-1733" r="-916"/>
                </a:stretch>
              </a:blipFill>
            </p:spPr>
            <p:txBody>
              <a:bodyPr/>
              <a:lstStyle/>
              <a:p>
                <a:r>
                  <a:rPr lang="zh-CN" altLang="en-US">
                    <a:noFill/>
                  </a:rPr>
                  <a:t> </a:t>
                </a:r>
              </a:p>
            </p:txBody>
          </p:sp>
        </mc:Fallback>
      </mc:AlternateContent>
      <p:pic>
        <p:nvPicPr>
          <p:cNvPr id="7" name="Picture 6">
            <a:extLst>
              <a:ext uri="{FF2B5EF4-FFF2-40B4-BE49-F238E27FC236}">
                <a16:creationId xmlns:a16="http://schemas.microsoft.com/office/drawing/2014/main" id="{6283A235-F38E-4C52-8BE5-32ADF2E6F891}"/>
              </a:ext>
            </a:extLst>
          </p:cNvPr>
          <p:cNvPicPr>
            <a:picLocks noChangeAspect="1"/>
          </p:cNvPicPr>
          <p:nvPr/>
        </p:nvPicPr>
        <p:blipFill>
          <a:blip r:embed="rId3"/>
          <a:stretch>
            <a:fillRect/>
          </a:stretch>
        </p:blipFill>
        <p:spPr>
          <a:xfrm>
            <a:off x="3357211" y="2284627"/>
            <a:ext cx="4660633" cy="1736804"/>
          </a:xfrm>
          <a:prstGeom prst="rect">
            <a:avLst/>
          </a:prstGeom>
        </p:spPr>
      </p:pic>
      <p:pic>
        <p:nvPicPr>
          <p:cNvPr id="11" name="Picture 10">
            <a:extLst>
              <a:ext uri="{FF2B5EF4-FFF2-40B4-BE49-F238E27FC236}">
                <a16:creationId xmlns:a16="http://schemas.microsoft.com/office/drawing/2014/main" id="{9E2F1A13-B4BE-4148-AD70-668768B511D6}"/>
              </a:ext>
            </a:extLst>
          </p:cNvPr>
          <p:cNvPicPr>
            <a:picLocks noChangeAspect="1"/>
          </p:cNvPicPr>
          <p:nvPr/>
        </p:nvPicPr>
        <p:blipFill>
          <a:blip r:embed="rId4"/>
          <a:stretch>
            <a:fillRect/>
          </a:stretch>
        </p:blipFill>
        <p:spPr>
          <a:xfrm>
            <a:off x="1104900" y="4515304"/>
            <a:ext cx="4962903" cy="586085"/>
          </a:xfrm>
          <a:prstGeom prst="rect">
            <a:avLst/>
          </a:prstGeom>
        </p:spPr>
      </p:pic>
    </p:spTree>
    <p:extLst>
      <p:ext uri="{BB962C8B-B14F-4D97-AF65-F5344CB8AC3E}">
        <p14:creationId xmlns:p14="http://schemas.microsoft.com/office/powerpoint/2010/main" val="42245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近场理论推导</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0E295CB-8906-4812-A617-A95FAF8B2286}"/>
                  </a:ext>
                </a:extLst>
              </p:cNvPr>
              <p:cNvSpPr>
                <a:spLocks noGrp="1"/>
              </p:cNvSpPr>
              <p:nvPr>
                <p:ph idx="1"/>
              </p:nvPr>
            </p:nvSpPr>
            <p:spPr/>
            <p:txBody>
              <a:bodyPr/>
              <a:lstStyle/>
              <a:p>
                <a:r>
                  <a:rPr lang="zh-CN" altLang="en-US" dirty="0">
                    <a:latin typeface="KaiTi" panose="02010609060101010101" pitchFamily="49" charset="-122"/>
                    <a:ea typeface="KaiTi" panose="02010609060101010101" pitchFamily="49" charset="-122"/>
                  </a:rPr>
                  <a:t>当</a:t>
                </a:r>
                <a14:m>
                  <m:oMath xmlns:m="http://schemas.openxmlformats.org/officeDocument/2006/math">
                    <m:r>
                      <a:rPr lang="en-US" altLang="zh-CN" b="0" i="1" smtClean="0">
                        <a:latin typeface="Cambria Math" panose="02040503050406030204" pitchFamily="18" charset="0"/>
                        <a:ea typeface="KaiTi" panose="02010609060101010101" pitchFamily="49" charset="-122"/>
                      </a:rPr>
                      <m:t>1−(</m:t>
                    </m:r>
                    <m:r>
                      <a:rPr lang="zh-CN" altLang="en-US" b="0" i="1" smtClean="0">
                        <a:latin typeface="Cambria Math" panose="02040503050406030204" pitchFamily="18" charset="0"/>
                        <a:ea typeface="KaiTi" panose="02010609060101010101" pitchFamily="49" charset="-122"/>
                      </a:rPr>
                      <m:t>𝜆</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𝑓</m:t>
                        </m:r>
                      </m:e>
                      <m:sub>
                        <m:r>
                          <a:rPr lang="en-US" altLang="zh-CN" b="0" i="1" smtClean="0">
                            <a:latin typeface="Cambria Math" panose="02040503050406030204" pitchFamily="18" charset="0"/>
                            <a:ea typeface="KaiTi" panose="02010609060101010101" pitchFamily="49" charset="-122"/>
                          </a:rPr>
                          <m:t>𝑥</m:t>
                        </m:r>
                      </m:sub>
                    </m:sSub>
                    <m:sSup>
                      <m:sSupPr>
                        <m:ctrlPr>
                          <a:rPr lang="en-US" altLang="zh-CN" b="0" i="1" smtClean="0">
                            <a:latin typeface="Cambria Math" panose="02040503050406030204" pitchFamily="18" charset="0"/>
                            <a:ea typeface="KaiTi" panose="02010609060101010101" pitchFamily="49" charset="-122"/>
                          </a:rPr>
                        </m:ctrlPr>
                      </m:sSupPr>
                      <m:e>
                        <m:r>
                          <a:rPr lang="en-US" altLang="zh-CN" b="0" i="1" smtClean="0">
                            <a:latin typeface="Cambria Math" panose="02040503050406030204" pitchFamily="18" charset="0"/>
                            <a:ea typeface="KaiTi" panose="02010609060101010101" pitchFamily="49" charset="-122"/>
                          </a:rPr>
                          <m:t>)</m:t>
                        </m:r>
                      </m:e>
                      <m:sup>
                        <m:r>
                          <a:rPr lang="en-US" altLang="zh-CN" b="0" i="1" smtClean="0">
                            <a:latin typeface="Cambria Math" panose="02040503050406030204" pitchFamily="18" charset="0"/>
                            <a:ea typeface="KaiTi" panose="02010609060101010101" pitchFamily="49" charset="-122"/>
                          </a:rPr>
                          <m:t>2</m:t>
                        </m:r>
                      </m:sup>
                    </m:sSup>
                    <m:r>
                      <a:rPr lang="en-US" altLang="zh-CN" i="1">
                        <a:latin typeface="Cambria Math" panose="02040503050406030204" pitchFamily="18" charset="0"/>
                        <a:ea typeface="KaiTi" panose="02010609060101010101" pitchFamily="49" charset="-122"/>
                      </a:rPr>
                      <m:t>−(</m:t>
                    </m:r>
                    <m:r>
                      <a:rPr lang="zh-CN" altLang="en-US" i="1">
                        <a:latin typeface="Cambria Math" panose="02040503050406030204" pitchFamily="18" charset="0"/>
                        <a:ea typeface="KaiTi" panose="02010609060101010101" pitchFamily="49" charset="-122"/>
                      </a:rPr>
                      <m:t>𝜆</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b="0" i="1" smtClean="0">
                            <a:latin typeface="Cambria Math" panose="02040503050406030204" pitchFamily="18" charset="0"/>
                            <a:ea typeface="KaiTi" panose="02010609060101010101" pitchFamily="49" charset="-122"/>
                          </a:rPr>
                          <m:t>𝑦</m:t>
                        </m:r>
                      </m:sub>
                    </m:sSub>
                    <m:sSup>
                      <m:sSupPr>
                        <m:ctrlPr>
                          <a:rPr lang="en-US" altLang="zh-CN" i="1">
                            <a:latin typeface="Cambria Math" panose="02040503050406030204" pitchFamily="18" charset="0"/>
                            <a:ea typeface="KaiTi" panose="02010609060101010101" pitchFamily="49" charset="-122"/>
                          </a:rPr>
                        </m:ctrlPr>
                      </m:sSupPr>
                      <m:e>
                        <m:r>
                          <a:rPr lang="en-US" altLang="zh-CN" i="1">
                            <a:latin typeface="Cambria Math" panose="02040503050406030204" pitchFamily="18" charset="0"/>
                            <a:ea typeface="KaiTi" panose="02010609060101010101" pitchFamily="49" charset="-122"/>
                          </a:rPr>
                          <m:t>)</m:t>
                        </m:r>
                      </m:e>
                      <m:sup>
                        <m:r>
                          <a:rPr lang="en-US" altLang="zh-CN" i="1">
                            <a:latin typeface="Cambria Math" panose="02040503050406030204" pitchFamily="18" charset="0"/>
                            <a:ea typeface="KaiTi" panose="02010609060101010101" pitchFamily="49" charset="-122"/>
                          </a:rPr>
                          <m:t>2</m:t>
                        </m:r>
                      </m:sup>
                    </m:sSup>
                  </m:oMath>
                </a14:m>
                <a:r>
                  <a:rPr lang="en-US" altLang="zh-CN" dirty="0">
                    <a:latin typeface="KaiTi" panose="02010609060101010101" pitchFamily="49" charset="-122"/>
                    <a:ea typeface="KaiTi" panose="02010609060101010101" pitchFamily="49" charset="-122"/>
                  </a:rPr>
                  <a:t>&gt;0</a:t>
                </a:r>
                <a:r>
                  <a:rPr lang="zh-CN" altLang="en-US" dirty="0">
                    <a:latin typeface="KaiTi" panose="02010609060101010101" pitchFamily="49" charset="-122"/>
                    <a:ea typeface="KaiTi" panose="02010609060101010101" pitchFamily="49" charset="-122"/>
                  </a:rPr>
                  <a:t>时，解的指数部分为虚数，此时场可以沿着</a:t>
                </a:r>
                <a:r>
                  <a:rPr lang="en-US" altLang="zh-CN" dirty="0">
                    <a:latin typeface="KaiTi" panose="02010609060101010101" pitchFamily="49" charset="-122"/>
                    <a:ea typeface="KaiTi" panose="02010609060101010101" pitchFamily="49" charset="-122"/>
                  </a:rPr>
                  <a:t>z</a:t>
                </a:r>
                <a:r>
                  <a:rPr lang="zh-CN" altLang="en-US" dirty="0">
                    <a:latin typeface="KaiTi" panose="02010609060101010101" pitchFamily="49" charset="-122"/>
                    <a:ea typeface="KaiTi" panose="02010609060101010101" pitchFamily="49" charset="-122"/>
                  </a:rPr>
                  <a:t>轴向外传播；当</a:t>
                </a:r>
                <a14:m>
                  <m:oMath xmlns:m="http://schemas.openxmlformats.org/officeDocument/2006/math">
                    <m:r>
                      <a:rPr lang="en-US" altLang="zh-CN" i="1">
                        <a:latin typeface="Cambria Math" panose="02040503050406030204" pitchFamily="18" charset="0"/>
                        <a:ea typeface="KaiTi" panose="02010609060101010101" pitchFamily="49" charset="-122"/>
                      </a:rPr>
                      <m:t>1−(</m:t>
                    </m:r>
                    <m:r>
                      <a:rPr lang="zh-CN" altLang="en-US" i="1">
                        <a:latin typeface="Cambria Math" panose="02040503050406030204" pitchFamily="18" charset="0"/>
                        <a:ea typeface="KaiTi" panose="02010609060101010101" pitchFamily="49" charset="-122"/>
                      </a:rPr>
                      <m:t>𝜆</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𝑥</m:t>
                        </m:r>
                      </m:sub>
                    </m:sSub>
                    <m:sSup>
                      <m:sSupPr>
                        <m:ctrlPr>
                          <a:rPr lang="en-US" altLang="zh-CN" i="1">
                            <a:latin typeface="Cambria Math" panose="02040503050406030204" pitchFamily="18" charset="0"/>
                            <a:ea typeface="KaiTi" panose="02010609060101010101" pitchFamily="49" charset="-122"/>
                          </a:rPr>
                        </m:ctrlPr>
                      </m:sSupPr>
                      <m:e>
                        <m:r>
                          <a:rPr lang="en-US" altLang="zh-CN" i="1">
                            <a:latin typeface="Cambria Math" panose="02040503050406030204" pitchFamily="18" charset="0"/>
                            <a:ea typeface="KaiTi" panose="02010609060101010101" pitchFamily="49" charset="-122"/>
                          </a:rPr>
                          <m:t>)</m:t>
                        </m:r>
                      </m:e>
                      <m:sup>
                        <m:r>
                          <a:rPr lang="en-US" altLang="zh-CN" i="1">
                            <a:latin typeface="Cambria Math" panose="02040503050406030204" pitchFamily="18" charset="0"/>
                            <a:ea typeface="KaiTi" panose="02010609060101010101" pitchFamily="49" charset="-122"/>
                          </a:rPr>
                          <m:t>2</m:t>
                        </m:r>
                      </m:sup>
                    </m:sSup>
                    <m:r>
                      <a:rPr lang="en-US" altLang="zh-CN" i="1">
                        <a:latin typeface="Cambria Math" panose="02040503050406030204" pitchFamily="18" charset="0"/>
                        <a:ea typeface="KaiTi" panose="02010609060101010101" pitchFamily="49" charset="-122"/>
                      </a:rPr>
                      <m:t>−(</m:t>
                    </m:r>
                    <m:r>
                      <a:rPr lang="zh-CN" altLang="en-US" i="1">
                        <a:latin typeface="Cambria Math" panose="02040503050406030204" pitchFamily="18" charset="0"/>
                        <a:ea typeface="KaiTi" panose="02010609060101010101" pitchFamily="49" charset="-122"/>
                      </a:rPr>
                      <m:t>𝜆</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𝑦</m:t>
                        </m:r>
                      </m:sub>
                    </m:sSub>
                    <m:sSup>
                      <m:sSupPr>
                        <m:ctrlPr>
                          <a:rPr lang="en-US" altLang="zh-CN" i="1">
                            <a:latin typeface="Cambria Math" panose="02040503050406030204" pitchFamily="18" charset="0"/>
                            <a:ea typeface="KaiTi" panose="02010609060101010101" pitchFamily="49" charset="-122"/>
                          </a:rPr>
                        </m:ctrlPr>
                      </m:sSupPr>
                      <m:e>
                        <m:r>
                          <a:rPr lang="en-US" altLang="zh-CN" i="1">
                            <a:latin typeface="Cambria Math" panose="02040503050406030204" pitchFamily="18" charset="0"/>
                            <a:ea typeface="KaiTi" panose="02010609060101010101" pitchFamily="49" charset="-122"/>
                          </a:rPr>
                          <m:t>)</m:t>
                        </m:r>
                      </m:e>
                      <m:sup>
                        <m:r>
                          <a:rPr lang="en-US" altLang="zh-CN" i="1">
                            <a:latin typeface="Cambria Math" panose="02040503050406030204" pitchFamily="18" charset="0"/>
                            <a:ea typeface="KaiTi" panose="02010609060101010101" pitchFamily="49" charset="-122"/>
                          </a:rPr>
                          <m:t>2</m:t>
                        </m:r>
                      </m:sup>
                    </m:sSup>
                    <m:r>
                      <a:rPr lang="en-US" altLang="zh-CN" b="0" i="0" smtClean="0">
                        <a:latin typeface="Cambria Math" panose="02040503050406030204" pitchFamily="18" charset="0"/>
                        <a:ea typeface="KaiTi" panose="02010609060101010101" pitchFamily="49" charset="-122"/>
                      </a:rPr>
                      <m:t>&lt;</m:t>
                    </m:r>
                  </m:oMath>
                </a14:m>
                <a:r>
                  <a:rPr lang="en-US" altLang="zh-CN" dirty="0">
                    <a:latin typeface="KaiTi" panose="02010609060101010101" pitchFamily="49" charset="-122"/>
                    <a:ea typeface="KaiTi" panose="02010609060101010101" pitchFamily="49" charset="-122"/>
                  </a:rPr>
                  <a:t>0</a:t>
                </a:r>
                <a:r>
                  <a:rPr lang="zh-CN" altLang="en-US" dirty="0">
                    <a:latin typeface="KaiTi" panose="02010609060101010101" pitchFamily="49" charset="-122"/>
                    <a:ea typeface="KaiTi" panose="02010609060101010101" pitchFamily="49" charset="-122"/>
                  </a:rPr>
                  <a:t>时，场将会沿着</a:t>
                </a:r>
                <a:r>
                  <a:rPr lang="en-US" altLang="zh-CN" dirty="0">
                    <a:latin typeface="KaiTi" panose="02010609060101010101" pitchFamily="49" charset="-122"/>
                    <a:ea typeface="KaiTi" panose="02010609060101010101" pitchFamily="49" charset="-122"/>
                  </a:rPr>
                  <a:t>z</a:t>
                </a:r>
                <a:r>
                  <a:rPr lang="zh-CN" altLang="en-US" dirty="0">
                    <a:latin typeface="KaiTi" panose="02010609060101010101" pitchFamily="49" charset="-122"/>
                    <a:ea typeface="KaiTi" panose="02010609060101010101" pitchFamily="49" charset="-122"/>
                  </a:rPr>
                  <a:t>轴衰减，称为衰减场。</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当场的强度衰减为</a:t>
                </a:r>
                <a:r>
                  <a:rPr lang="en-US" altLang="zh-CN" dirty="0">
                    <a:latin typeface="KaiTi" panose="02010609060101010101" pitchFamily="49" charset="-122"/>
                    <a:ea typeface="KaiTi" panose="02010609060101010101" pitchFamily="49" charset="-122"/>
                  </a:rPr>
                  <a:t>z=0</a:t>
                </a:r>
                <a:r>
                  <a:rPr lang="zh-CN" altLang="en-US" dirty="0">
                    <a:latin typeface="KaiTi" panose="02010609060101010101" pitchFamily="49" charset="-122"/>
                    <a:ea typeface="KaiTi" panose="02010609060101010101" pitchFamily="49" charset="-122"/>
                  </a:rPr>
                  <a:t>时场的强度的</a:t>
                </a:r>
                <a14:m>
                  <m:oMath xmlns:m="http://schemas.openxmlformats.org/officeDocument/2006/math">
                    <m:f>
                      <m:fPr>
                        <m:ctrlPr>
                          <a:rPr lang="en-US" altLang="zh-CN" i="1" smtClean="0">
                            <a:latin typeface="Cambria Math" panose="02040503050406030204" pitchFamily="18" charset="0"/>
                            <a:ea typeface="KaiTi" panose="02010609060101010101" pitchFamily="49" charset="-122"/>
                          </a:rPr>
                        </m:ctrlPr>
                      </m:fPr>
                      <m:num>
                        <m:r>
                          <a:rPr lang="en-US" altLang="zh-CN" b="0" i="1" smtClean="0">
                            <a:latin typeface="Cambria Math" panose="02040503050406030204" pitchFamily="18" charset="0"/>
                            <a:ea typeface="KaiTi" panose="02010609060101010101" pitchFamily="49" charset="-122"/>
                          </a:rPr>
                          <m:t>1</m:t>
                        </m:r>
                      </m:num>
                      <m:den>
                        <m:r>
                          <a:rPr lang="en-US" altLang="zh-CN" b="0" i="1" smtClean="0">
                            <a:latin typeface="Cambria Math" panose="02040503050406030204" pitchFamily="18" charset="0"/>
                            <a:ea typeface="KaiTi" panose="02010609060101010101" pitchFamily="49" charset="-122"/>
                          </a:rPr>
                          <m:t>𝑒</m:t>
                        </m:r>
                      </m:den>
                    </m:f>
                  </m:oMath>
                </a14:m>
                <a:r>
                  <a:rPr lang="zh-CN" altLang="en-US" dirty="0">
                    <a:latin typeface="KaiTi" panose="02010609060101010101" pitchFamily="49" charset="-122"/>
                    <a:ea typeface="KaiTi" panose="02010609060101010101" pitchFamily="49" charset="-122"/>
                  </a:rPr>
                  <a:t>时，</a:t>
                </a:r>
                <a14:m>
                  <m:oMath xmlns:m="http://schemas.openxmlformats.org/officeDocument/2006/math">
                    <m:r>
                      <m:rPr>
                        <m:sty m:val="p"/>
                      </m:rPr>
                      <a:rPr lang="en-US" altLang="zh-CN" b="0" i="0" smtClean="0">
                        <a:latin typeface="Cambria Math" panose="02040503050406030204" pitchFamily="18" charset="0"/>
                        <a:ea typeface="KaiTi" panose="02010609060101010101" pitchFamily="49" charset="-122"/>
                      </a:rPr>
                      <m:t>d</m:t>
                    </m:r>
                    <m:r>
                      <a:rPr lang="en-US" altLang="zh-CN" b="0" i="1" smtClean="0">
                        <a:latin typeface="Cambria Math" panose="02040503050406030204" pitchFamily="18" charset="0"/>
                        <a:ea typeface="KaiTi" panose="02010609060101010101" pitchFamily="49" charset="-122"/>
                      </a:rPr>
                      <m:t>=</m:t>
                    </m:r>
                    <m:f>
                      <m:fPr>
                        <m:ctrlPr>
                          <a:rPr lang="en-US" altLang="zh-CN" b="0" i="1" smtClean="0">
                            <a:latin typeface="Cambria Math" panose="02040503050406030204" pitchFamily="18" charset="0"/>
                            <a:ea typeface="KaiTi" panose="02010609060101010101" pitchFamily="49" charset="-122"/>
                          </a:rPr>
                        </m:ctrlPr>
                      </m:fPr>
                      <m:num>
                        <m:r>
                          <a:rPr lang="zh-CN" altLang="en-US" b="0" i="1" smtClean="0">
                            <a:latin typeface="Cambria Math" panose="02040503050406030204" pitchFamily="18" charset="0"/>
                            <a:ea typeface="KaiTi" panose="02010609060101010101" pitchFamily="49" charset="-122"/>
                          </a:rPr>
                          <m:t>𝜆</m:t>
                        </m:r>
                      </m:num>
                      <m:den>
                        <m:r>
                          <a:rPr lang="en-US" altLang="zh-CN" b="0" i="1" smtClean="0">
                            <a:latin typeface="Cambria Math" panose="02040503050406030204" pitchFamily="18" charset="0"/>
                            <a:ea typeface="KaiTi" panose="02010609060101010101" pitchFamily="49" charset="-122"/>
                          </a:rPr>
                          <m:t>2</m:t>
                        </m:r>
                        <m:r>
                          <a:rPr lang="zh-CN" altLang="en-US" b="0" i="1" smtClean="0">
                            <a:latin typeface="Cambria Math" panose="02040503050406030204" pitchFamily="18" charset="0"/>
                            <a:ea typeface="KaiTi" panose="02010609060101010101" pitchFamily="49" charset="-122"/>
                          </a:rPr>
                          <m:t>𝜋</m:t>
                        </m:r>
                        <m:rad>
                          <m:radPr>
                            <m:degHide m:val="on"/>
                            <m:ctrlPr>
                              <a:rPr lang="zh-CN" altLang="en-US" b="0" i="1" smtClean="0">
                                <a:latin typeface="Cambria Math" panose="02040503050406030204" pitchFamily="18" charset="0"/>
                                <a:ea typeface="KaiTi" panose="02010609060101010101" pitchFamily="49" charset="-122"/>
                              </a:rPr>
                            </m:ctrlPr>
                          </m:radPr>
                          <m:deg/>
                          <m:e>
                            <m:r>
                              <a:rPr lang="en-US" altLang="zh-CN" i="1">
                                <a:latin typeface="Cambria Math" panose="02040503050406030204" pitchFamily="18" charset="0"/>
                                <a:ea typeface="KaiTi" panose="02010609060101010101" pitchFamily="49" charset="-122"/>
                              </a:rPr>
                              <m:t>1−(</m:t>
                            </m:r>
                            <m:r>
                              <a:rPr lang="zh-CN" altLang="en-US" i="1">
                                <a:latin typeface="Cambria Math" panose="02040503050406030204" pitchFamily="18" charset="0"/>
                                <a:ea typeface="KaiTi" panose="02010609060101010101" pitchFamily="49" charset="-122"/>
                              </a:rPr>
                              <m:t>𝜆</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𝑥</m:t>
                                </m:r>
                              </m:sub>
                            </m:sSub>
                            <m:sSup>
                              <m:sSupPr>
                                <m:ctrlPr>
                                  <a:rPr lang="en-US" altLang="zh-CN" i="1">
                                    <a:latin typeface="Cambria Math" panose="02040503050406030204" pitchFamily="18" charset="0"/>
                                    <a:ea typeface="KaiTi" panose="02010609060101010101" pitchFamily="49" charset="-122"/>
                                  </a:rPr>
                                </m:ctrlPr>
                              </m:sSupPr>
                              <m:e>
                                <m:r>
                                  <a:rPr lang="en-US" altLang="zh-CN" i="1">
                                    <a:latin typeface="Cambria Math" panose="02040503050406030204" pitchFamily="18" charset="0"/>
                                    <a:ea typeface="KaiTi" panose="02010609060101010101" pitchFamily="49" charset="-122"/>
                                  </a:rPr>
                                  <m:t>)</m:t>
                                </m:r>
                              </m:e>
                              <m:sup>
                                <m:r>
                                  <a:rPr lang="en-US" altLang="zh-CN" i="1">
                                    <a:latin typeface="Cambria Math" panose="02040503050406030204" pitchFamily="18" charset="0"/>
                                    <a:ea typeface="KaiTi" panose="02010609060101010101" pitchFamily="49" charset="-122"/>
                                  </a:rPr>
                                  <m:t>2</m:t>
                                </m:r>
                              </m:sup>
                            </m:sSup>
                            <m:r>
                              <a:rPr lang="en-US" altLang="zh-CN" i="1">
                                <a:latin typeface="Cambria Math" panose="02040503050406030204" pitchFamily="18" charset="0"/>
                                <a:ea typeface="KaiTi" panose="02010609060101010101" pitchFamily="49" charset="-122"/>
                              </a:rPr>
                              <m:t>−(</m:t>
                            </m:r>
                            <m:r>
                              <a:rPr lang="zh-CN" altLang="en-US" i="1">
                                <a:latin typeface="Cambria Math" panose="02040503050406030204" pitchFamily="18" charset="0"/>
                                <a:ea typeface="KaiTi" panose="02010609060101010101" pitchFamily="49" charset="-122"/>
                              </a:rPr>
                              <m:t>𝜆</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𝑦</m:t>
                                </m:r>
                              </m:sub>
                            </m:sSub>
                            <m:sSup>
                              <m:sSupPr>
                                <m:ctrlPr>
                                  <a:rPr lang="en-US" altLang="zh-CN" i="1">
                                    <a:latin typeface="Cambria Math" panose="02040503050406030204" pitchFamily="18" charset="0"/>
                                    <a:ea typeface="KaiTi" panose="02010609060101010101" pitchFamily="49" charset="-122"/>
                                  </a:rPr>
                                </m:ctrlPr>
                              </m:sSupPr>
                              <m:e>
                                <m:r>
                                  <a:rPr lang="en-US" altLang="zh-CN" i="1">
                                    <a:latin typeface="Cambria Math" panose="02040503050406030204" pitchFamily="18" charset="0"/>
                                    <a:ea typeface="KaiTi" panose="02010609060101010101" pitchFamily="49" charset="-122"/>
                                  </a:rPr>
                                  <m:t>)</m:t>
                                </m:r>
                              </m:e>
                              <m:sup>
                                <m:r>
                                  <a:rPr lang="en-US" altLang="zh-CN" i="1">
                                    <a:latin typeface="Cambria Math" panose="02040503050406030204" pitchFamily="18" charset="0"/>
                                    <a:ea typeface="KaiTi" panose="02010609060101010101" pitchFamily="49" charset="-122"/>
                                  </a:rPr>
                                  <m:t>2</m:t>
                                </m:r>
                              </m:sup>
                            </m:sSup>
                          </m:e>
                        </m:rad>
                      </m:den>
                    </m:f>
                  </m:oMath>
                </a14:m>
                <a:r>
                  <a:rPr lang="zh-CN" altLang="en-US" dirty="0">
                    <a:latin typeface="KaiTi" panose="02010609060101010101" pitchFamily="49" charset="-122"/>
                    <a:ea typeface="KaiTi" panose="02010609060101010101" pitchFamily="49" charset="-122"/>
                  </a:rPr>
                  <a:t>，我们一般称</a:t>
                </a:r>
                <a:r>
                  <a:rPr lang="en-US" altLang="zh-CN" dirty="0">
                    <a:latin typeface="KaiTi" panose="02010609060101010101" pitchFamily="49" charset="-122"/>
                    <a:ea typeface="KaiTi" panose="02010609060101010101" pitchFamily="49" charset="-122"/>
                  </a:rPr>
                  <a:t>0&lt;z&lt;d</a:t>
                </a:r>
                <a:r>
                  <a:rPr lang="zh-CN" altLang="en-US" dirty="0">
                    <a:latin typeface="KaiTi" panose="02010609060101010101" pitchFamily="49" charset="-122"/>
                    <a:ea typeface="KaiTi" panose="02010609060101010101" pitchFamily="49" charset="-122"/>
                  </a:rPr>
                  <a:t>的区域为近场区域。</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可以看出，当我们要观察的场的结构越精细，即</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𝑥</m:t>
                        </m:r>
                      </m:sub>
                    </m:sSub>
                    <m:r>
                      <a:rPr lang="en-US" altLang="zh-CN" i="1">
                        <a:latin typeface="Cambria Math" panose="02040503050406030204" pitchFamily="18" charset="0"/>
                        <a:ea typeface="KaiTi" panose="02010609060101010101" pitchFamily="49" charset="-122"/>
                      </a:rPr>
                      <m:t>,</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i="1">
                            <a:latin typeface="Cambria Math" panose="02040503050406030204" pitchFamily="18" charset="0"/>
                            <a:ea typeface="KaiTi" panose="02010609060101010101" pitchFamily="49" charset="-122"/>
                          </a:rPr>
                          <m:t>𝑦</m:t>
                        </m:r>
                      </m:sub>
                    </m:sSub>
                  </m:oMath>
                </a14:m>
                <a:r>
                  <a:rPr lang="zh-CN" altLang="en-US" dirty="0">
                    <a:latin typeface="KaiTi" panose="02010609060101010101" pitchFamily="49" charset="-122"/>
                    <a:ea typeface="KaiTi" panose="02010609060101010101" pitchFamily="49" charset="-122"/>
                  </a:rPr>
                  <a:t>越大，近场区域长度</a:t>
                </a:r>
                <a:r>
                  <a:rPr lang="en-US" altLang="zh-CN" dirty="0">
                    <a:latin typeface="KaiTi" panose="02010609060101010101" pitchFamily="49" charset="-122"/>
                    <a:ea typeface="KaiTi" panose="02010609060101010101" pitchFamily="49" charset="-122"/>
                  </a:rPr>
                  <a:t>d</a:t>
                </a:r>
                <a:r>
                  <a:rPr lang="zh-CN" altLang="en-US" dirty="0">
                    <a:latin typeface="KaiTi" panose="02010609060101010101" pitchFamily="49" charset="-122"/>
                    <a:ea typeface="KaiTi" panose="02010609060101010101" pitchFamily="49" charset="-122"/>
                  </a:rPr>
                  <a:t>就越小。</a:t>
                </a:r>
              </a:p>
            </p:txBody>
          </p:sp>
        </mc:Choice>
        <mc:Fallback xmlns="">
          <p:sp>
            <p:nvSpPr>
              <p:cNvPr id="5" name="Content Placeholder 4">
                <a:extLst>
                  <a:ext uri="{FF2B5EF4-FFF2-40B4-BE49-F238E27FC236}">
                    <a16:creationId xmlns:a16="http://schemas.microsoft.com/office/drawing/2014/main" id="{40E295CB-8906-4812-A617-A95FAF8B2286}"/>
                  </a:ext>
                </a:extLst>
              </p:cNvPr>
              <p:cNvSpPr>
                <a:spLocks noGrp="1" noRot="1" noChangeAspect="1" noMove="1" noResize="1" noEditPoints="1" noAdjustHandles="1" noChangeArrowheads="1" noChangeShapeType="1" noTextEdit="1"/>
              </p:cNvSpPr>
              <p:nvPr>
                <p:ph idx="1"/>
              </p:nvPr>
            </p:nvSpPr>
            <p:spPr>
              <a:blipFill>
                <a:blip r:embed="rId2"/>
                <a:stretch>
                  <a:fillRect l="-1465" t="-1600" r="-366"/>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14376333-37F7-4835-85B3-DD0BADFB7C83}"/>
              </a:ext>
            </a:extLst>
          </p:cNvPr>
          <p:cNvPicPr>
            <a:picLocks noChangeAspect="1"/>
          </p:cNvPicPr>
          <p:nvPr/>
        </p:nvPicPr>
        <p:blipFill>
          <a:blip r:embed="rId3"/>
          <a:stretch>
            <a:fillRect/>
          </a:stretch>
        </p:blipFill>
        <p:spPr>
          <a:xfrm>
            <a:off x="2223193" y="3949833"/>
            <a:ext cx="3872807" cy="2649405"/>
          </a:xfrm>
          <a:prstGeom prst="rect">
            <a:avLst/>
          </a:prstGeom>
        </p:spPr>
      </p:pic>
      <p:pic>
        <p:nvPicPr>
          <p:cNvPr id="8" name="Picture 7">
            <a:extLst>
              <a:ext uri="{FF2B5EF4-FFF2-40B4-BE49-F238E27FC236}">
                <a16:creationId xmlns:a16="http://schemas.microsoft.com/office/drawing/2014/main" id="{00403AFE-578E-4F92-976A-689308251B7E}"/>
              </a:ext>
            </a:extLst>
          </p:cNvPr>
          <p:cNvPicPr>
            <a:picLocks noChangeAspect="1"/>
          </p:cNvPicPr>
          <p:nvPr/>
        </p:nvPicPr>
        <p:blipFill>
          <a:blip r:embed="rId4"/>
          <a:stretch>
            <a:fillRect/>
          </a:stretch>
        </p:blipFill>
        <p:spPr>
          <a:xfrm>
            <a:off x="6095241" y="3933097"/>
            <a:ext cx="3907283" cy="2649405"/>
          </a:xfrm>
          <a:prstGeom prst="rect">
            <a:avLst/>
          </a:prstGeom>
        </p:spPr>
      </p:pic>
    </p:spTree>
    <p:extLst>
      <p:ext uri="{BB962C8B-B14F-4D97-AF65-F5344CB8AC3E}">
        <p14:creationId xmlns:p14="http://schemas.microsoft.com/office/powerpoint/2010/main" val="71310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衍射的不确定性</a:t>
            </a:r>
            <a:endParaRPr lang="en-US" dirty="0"/>
          </a:p>
        </p:txBody>
      </p:sp>
      <p:pic>
        <p:nvPicPr>
          <p:cNvPr id="6" name="Content Placeholder 5">
            <a:extLst>
              <a:ext uri="{FF2B5EF4-FFF2-40B4-BE49-F238E27FC236}">
                <a16:creationId xmlns:a16="http://schemas.microsoft.com/office/drawing/2014/main" id="{61D4A4EA-85EE-4211-959E-9686A8E6718D}"/>
              </a:ext>
            </a:extLst>
          </p:cNvPr>
          <p:cNvPicPr>
            <a:picLocks noGrp="1" noChangeAspect="1"/>
          </p:cNvPicPr>
          <p:nvPr>
            <p:ph idx="1"/>
          </p:nvPr>
        </p:nvPicPr>
        <p:blipFill>
          <a:blip r:embed="rId2"/>
          <a:stretch>
            <a:fillRect/>
          </a:stretch>
        </p:blipFill>
        <p:spPr>
          <a:xfrm>
            <a:off x="1104900" y="1352894"/>
            <a:ext cx="6369739" cy="661305"/>
          </a:xfrm>
        </p:spPr>
      </p:pic>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1DFE8EE2-BD6F-4F81-A96E-4CD740CFBDE5}"/>
                  </a:ext>
                </a:extLst>
              </p:cNvPr>
              <p:cNvSpPr txBox="1">
                <a:spLocks/>
              </p:cNvSpPr>
              <p:nvPr/>
            </p:nvSpPr>
            <p:spPr>
              <a:xfrm>
                <a:off x="1104900" y="1917833"/>
                <a:ext cx="9982200" cy="457200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zh-CN" altLang="en-US" dirty="0">
                    <a:latin typeface="KaiTi" panose="02010609060101010101" pitchFamily="49" charset="-122"/>
                    <a:ea typeface="KaiTi" panose="02010609060101010101" pitchFamily="49" charset="-122"/>
                  </a:rPr>
                  <a:t>我们假设</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𝑘</m:t>
                        </m:r>
                      </m:e>
                      <m:sub>
                        <m:r>
                          <a:rPr lang="en-US" altLang="zh-CN" b="0" i="1" smtClean="0">
                            <a:latin typeface="Cambria Math" panose="02040503050406030204" pitchFamily="18" charset="0"/>
                            <a:ea typeface="KaiTi" panose="02010609060101010101" pitchFamily="49" charset="-122"/>
                          </a:rPr>
                          <m:t>𝑥</m:t>
                        </m:r>
                      </m:sub>
                    </m:sSub>
                    <m:r>
                      <a:rPr lang="en-US" altLang="zh-CN" b="0" i="1" smtClean="0">
                        <a:latin typeface="Cambria Math" panose="02040503050406030204" pitchFamily="18" charset="0"/>
                        <a:ea typeface="KaiTi" panose="02010609060101010101" pitchFamily="49" charset="-122"/>
                      </a:rPr>
                      <m:t>=2</m:t>
                    </m:r>
                    <m:r>
                      <a:rPr lang="zh-CN" altLang="en-US" b="0" i="1" smtClean="0">
                        <a:latin typeface="Cambria Math" panose="02040503050406030204" pitchFamily="18" charset="0"/>
                        <a:ea typeface="KaiTi" panose="02010609060101010101" pitchFamily="49" charset="-122"/>
                      </a:rPr>
                      <m:t>𝜋</m:t>
                    </m:r>
                    <m:sSub>
                      <m:sSubPr>
                        <m:ctrlPr>
                          <a:rPr lang="en-US" altLang="zh-CN" b="0" i="1" smtClean="0">
                            <a:latin typeface="Cambria Math" panose="02040503050406030204" pitchFamily="18" charset="0"/>
                            <a:ea typeface="KaiTi" panose="02010609060101010101" pitchFamily="49" charset="-122"/>
                          </a:rPr>
                        </m:ctrlPr>
                      </m:sSubPr>
                      <m:e>
                        <m:r>
                          <a:rPr lang="en-US" altLang="zh-CN" b="0" i="1" smtClean="0">
                            <a:latin typeface="Cambria Math" panose="02040503050406030204" pitchFamily="18" charset="0"/>
                            <a:ea typeface="KaiTi" panose="02010609060101010101" pitchFamily="49" charset="-122"/>
                          </a:rPr>
                          <m:t>𝑓</m:t>
                        </m:r>
                      </m:e>
                      <m:sub>
                        <m:r>
                          <a:rPr lang="en-US" altLang="zh-CN" b="0" i="1" smtClean="0">
                            <a:latin typeface="Cambria Math" panose="02040503050406030204" pitchFamily="18" charset="0"/>
                            <a:ea typeface="KaiTi" panose="02010609060101010101" pitchFamily="49" charset="-122"/>
                          </a:rPr>
                          <m:t>𝑥</m:t>
                        </m:r>
                      </m:sub>
                    </m:sSub>
                    <m:r>
                      <a:rPr lang="en-US" altLang="zh-CN" b="0" i="1" smtClean="0">
                        <a:latin typeface="Cambria Math" panose="02040503050406030204" pitchFamily="18" charset="0"/>
                        <a:ea typeface="KaiTi" panose="02010609060101010101" pitchFamily="49" charset="-122"/>
                      </a:rPr>
                      <m:t>, </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𝑘</m:t>
                        </m:r>
                      </m:e>
                      <m:sub>
                        <m:r>
                          <a:rPr lang="en-US" altLang="zh-CN" b="0" i="1" smtClean="0">
                            <a:latin typeface="Cambria Math" panose="02040503050406030204" pitchFamily="18" charset="0"/>
                            <a:ea typeface="KaiTi" panose="02010609060101010101" pitchFamily="49" charset="-122"/>
                          </a:rPr>
                          <m:t>𝑦</m:t>
                        </m:r>
                      </m:sub>
                    </m:sSub>
                    <m:r>
                      <a:rPr lang="en-US" altLang="zh-CN" i="1">
                        <a:latin typeface="Cambria Math" panose="02040503050406030204" pitchFamily="18" charset="0"/>
                        <a:ea typeface="KaiTi" panose="02010609060101010101" pitchFamily="49" charset="-122"/>
                      </a:rPr>
                      <m:t>=2</m:t>
                    </m:r>
                    <m:r>
                      <a:rPr lang="zh-CN" altLang="en-US" i="1">
                        <a:latin typeface="Cambria Math" panose="02040503050406030204" pitchFamily="18" charset="0"/>
                        <a:ea typeface="KaiTi" panose="02010609060101010101" pitchFamily="49" charset="-122"/>
                      </a:rPr>
                      <m:t>𝜋</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b="0" i="1" smtClean="0">
                            <a:latin typeface="Cambria Math" panose="02040503050406030204" pitchFamily="18" charset="0"/>
                            <a:ea typeface="KaiTi" panose="02010609060101010101" pitchFamily="49" charset="-122"/>
                          </a:rPr>
                          <m:t>𝑦</m:t>
                        </m:r>
                      </m:sub>
                    </m:sSub>
                    <m:r>
                      <a:rPr lang="en-US" altLang="zh-CN" b="0" i="0" smtClean="0">
                        <a:latin typeface="Cambria Math" panose="02040503050406030204" pitchFamily="18" charset="0"/>
                        <a:ea typeface="KaiTi" panose="02010609060101010101" pitchFamily="49" charset="-122"/>
                      </a:rPr>
                      <m:t>,</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𝑘</m:t>
                        </m:r>
                      </m:e>
                      <m:sub>
                        <m:r>
                          <a:rPr lang="en-US" altLang="zh-CN" b="0" i="1" smtClean="0">
                            <a:latin typeface="Cambria Math" panose="02040503050406030204" pitchFamily="18" charset="0"/>
                            <a:ea typeface="KaiTi" panose="02010609060101010101" pitchFamily="49" charset="-122"/>
                          </a:rPr>
                          <m:t>𝑧</m:t>
                        </m:r>
                      </m:sub>
                    </m:sSub>
                    <m:r>
                      <a:rPr lang="en-US" altLang="zh-CN" i="1">
                        <a:latin typeface="Cambria Math" panose="02040503050406030204" pitchFamily="18" charset="0"/>
                        <a:ea typeface="KaiTi" panose="02010609060101010101" pitchFamily="49" charset="-122"/>
                      </a:rPr>
                      <m:t>=2</m:t>
                    </m:r>
                    <m:r>
                      <a:rPr lang="zh-CN" altLang="en-US" i="1">
                        <a:latin typeface="Cambria Math" panose="02040503050406030204" pitchFamily="18" charset="0"/>
                        <a:ea typeface="KaiTi" panose="02010609060101010101" pitchFamily="49" charset="-122"/>
                      </a:rPr>
                      <m:t>𝜋</m:t>
                    </m:r>
                    <m:sSub>
                      <m:sSubPr>
                        <m:ctrlPr>
                          <a:rPr lang="en-US" altLang="zh-CN" i="1">
                            <a:latin typeface="Cambria Math" panose="02040503050406030204" pitchFamily="18" charset="0"/>
                            <a:ea typeface="KaiTi" panose="02010609060101010101" pitchFamily="49" charset="-122"/>
                          </a:rPr>
                        </m:ctrlPr>
                      </m:sSubPr>
                      <m:e>
                        <m:r>
                          <a:rPr lang="en-US" altLang="zh-CN" i="1">
                            <a:latin typeface="Cambria Math" panose="02040503050406030204" pitchFamily="18" charset="0"/>
                            <a:ea typeface="KaiTi" panose="02010609060101010101" pitchFamily="49" charset="-122"/>
                          </a:rPr>
                          <m:t>𝑓</m:t>
                        </m:r>
                      </m:e>
                      <m:sub>
                        <m:r>
                          <a:rPr lang="en-US" altLang="zh-CN" b="0" i="1" smtClean="0">
                            <a:latin typeface="Cambria Math" panose="02040503050406030204" pitchFamily="18" charset="0"/>
                            <a:ea typeface="KaiTi" panose="02010609060101010101" pitchFamily="49" charset="-122"/>
                          </a:rPr>
                          <m:t>𝑧</m:t>
                        </m:r>
                      </m:sub>
                    </m:sSub>
                  </m:oMath>
                </a14:m>
                <a:endParaRPr lang="en-US" altLang="zh-CN" dirty="0">
                  <a:latin typeface="KaiTi" panose="02010609060101010101" pitchFamily="49" charset="-122"/>
                  <a:ea typeface="KaiTi" panose="02010609060101010101" pitchFamily="49" charset="-122"/>
                </a:endParaRPr>
              </a:p>
              <a:p>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从上式可以看出可以把</a:t>
                </a:r>
                <a:r>
                  <a:rPr lang="en-US" altLang="zh-CN" dirty="0">
                    <a:latin typeface="KaiTi" panose="02010609060101010101" pitchFamily="49" charset="-122"/>
                    <a:ea typeface="KaiTi" panose="02010609060101010101" pitchFamily="49" charset="-122"/>
                  </a:rPr>
                  <a:t>Z</a:t>
                </a:r>
                <a:r>
                  <a:rPr lang="zh-CN" altLang="en-US" dirty="0">
                    <a:latin typeface="KaiTi" panose="02010609060101010101" pitchFamily="49" charset="-122"/>
                    <a:ea typeface="KaiTi" panose="02010609060101010101" pitchFamily="49" charset="-122"/>
                  </a:rPr>
                  <a:t>平面处场分布看成是沿不同方向传播的波的叠加而成（无论是传输波还是衰减波）。</a:t>
                </a:r>
                <a:endParaRPr lang="en-US" altLang="zh-CN" dirty="0">
                  <a:latin typeface="KaiTi" panose="02010609060101010101" pitchFamily="49" charset="-122"/>
                  <a:ea typeface="KaiTi" panose="02010609060101010101" pitchFamily="49" charset="-122"/>
                </a:endParaRPr>
              </a:p>
              <a:p>
                <a:endParaRPr lang="en-US" altLang="zh-CN" dirty="0">
                  <a:latin typeface="KaiTi" panose="02010609060101010101" pitchFamily="49" charset="-122"/>
                  <a:ea typeface="KaiTi" panose="02010609060101010101" pitchFamily="49" charset="-122"/>
                </a:endParaRPr>
              </a:p>
            </p:txBody>
          </p:sp>
        </mc:Choice>
        <mc:Fallback xmlns="">
          <p:sp>
            <p:nvSpPr>
              <p:cNvPr id="10" name="Content Placeholder 4">
                <a:extLst>
                  <a:ext uri="{FF2B5EF4-FFF2-40B4-BE49-F238E27FC236}">
                    <a16:creationId xmlns:a16="http://schemas.microsoft.com/office/drawing/2014/main" id="{1DFE8EE2-BD6F-4F81-A96E-4CD740CFBDE5}"/>
                  </a:ext>
                </a:extLst>
              </p:cNvPr>
              <p:cNvSpPr txBox="1">
                <a:spLocks noRot="1" noChangeAspect="1" noMove="1" noResize="1" noEditPoints="1" noAdjustHandles="1" noChangeArrowheads="1" noChangeShapeType="1" noTextEdit="1"/>
              </p:cNvSpPr>
              <p:nvPr/>
            </p:nvSpPr>
            <p:spPr>
              <a:xfrm>
                <a:off x="1104900" y="1917833"/>
                <a:ext cx="9982200" cy="4572000"/>
              </a:xfrm>
              <a:prstGeom prst="rect">
                <a:avLst/>
              </a:prstGeom>
              <a:blipFill>
                <a:blip r:embed="rId3"/>
                <a:stretch>
                  <a:fillRect l="-1465" t="-1733"/>
                </a:stretch>
              </a:blipFill>
            </p:spPr>
            <p:txBody>
              <a:bodyPr/>
              <a:lstStyle/>
              <a:p>
                <a:r>
                  <a:rPr lang="zh-CN" altLang="en-US">
                    <a:noFill/>
                  </a:rPr>
                  <a:t> </a:t>
                </a:r>
              </a:p>
            </p:txBody>
          </p:sp>
        </mc:Fallback>
      </mc:AlternateContent>
      <p:pic>
        <p:nvPicPr>
          <p:cNvPr id="12" name="Picture 11">
            <a:extLst>
              <a:ext uri="{FF2B5EF4-FFF2-40B4-BE49-F238E27FC236}">
                <a16:creationId xmlns:a16="http://schemas.microsoft.com/office/drawing/2014/main" id="{DBC97EA2-9D2D-44BB-AA63-7A772275FEB0}"/>
              </a:ext>
            </a:extLst>
          </p:cNvPr>
          <p:cNvPicPr>
            <a:picLocks noChangeAspect="1"/>
          </p:cNvPicPr>
          <p:nvPr/>
        </p:nvPicPr>
        <p:blipFill>
          <a:blip r:embed="rId4"/>
          <a:stretch>
            <a:fillRect/>
          </a:stretch>
        </p:blipFill>
        <p:spPr>
          <a:xfrm>
            <a:off x="1104900" y="2253529"/>
            <a:ext cx="6369739" cy="581679"/>
          </a:xfrm>
          <a:prstGeom prst="rect">
            <a:avLst/>
          </a:prstGeom>
        </p:spPr>
      </p:pic>
      <p:pic>
        <p:nvPicPr>
          <p:cNvPr id="14" name="Picture 13">
            <a:extLst>
              <a:ext uri="{FF2B5EF4-FFF2-40B4-BE49-F238E27FC236}">
                <a16:creationId xmlns:a16="http://schemas.microsoft.com/office/drawing/2014/main" id="{C360EC2E-868C-44F9-93BD-22E3B0415F5A}"/>
              </a:ext>
            </a:extLst>
          </p:cNvPr>
          <p:cNvPicPr>
            <a:picLocks noChangeAspect="1"/>
          </p:cNvPicPr>
          <p:nvPr/>
        </p:nvPicPr>
        <p:blipFill>
          <a:blip r:embed="rId5"/>
          <a:stretch>
            <a:fillRect/>
          </a:stretch>
        </p:blipFill>
        <p:spPr>
          <a:xfrm>
            <a:off x="3076427" y="3658939"/>
            <a:ext cx="6037628" cy="2711548"/>
          </a:xfrm>
          <a:prstGeom prst="rect">
            <a:avLst/>
          </a:prstGeom>
        </p:spPr>
      </p:pic>
    </p:spTree>
    <p:extLst>
      <p:ext uri="{BB962C8B-B14F-4D97-AF65-F5344CB8AC3E}">
        <p14:creationId xmlns:p14="http://schemas.microsoft.com/office/powerpoint/2010/main" val="419615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衍射的不确定性</a:t>
            </a:r>
            <a:endParaRPr lang="en-US" dirty="0"/>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1DFE8EE2-BD6F-4F81-A96E-4CD740CFBDE5}"/>
                  </a:ext>
                </a:extLst>
              </p:cNvPr>
              <p:cNvSpPr txBox="1">
                <a:spLocks/>
              </p:cNvSpPr>
              <p:nvPr/>
            </p:nvSpPr>
            <p:spPr>
              <a:xfrm>
                <a:off x="1104900" y="2007435"/>
                <a:ext cx="9982200" cy="457200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zh-CN" altLang="en-US" dirty="0">
                    <a:latin typeface="KaiTi" panose="02010609060101010101" pitchFamily="49" charset="-122"/>
                    <a:ea typeface="KaiTi" panose="02010609060101010101" pitchFamily="49" charset="-122"/>
                  </a:rPr>
                  <a:t>我们观察上式可以发现可以将其与海森堡不确定原理类比（二维粒子）</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一维情况下                        ，我们认为位置的不确定度</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zh-CN" altLang="en-US" i="1" smtClean="0">
                            <a:latin typeface="Cambria Math" panose="02040503050406030204" pitchFamily="18" charset="0"/>
                            <a:ea typeface="KaiTi" panose="02010609060101010101" pitchFamily="49" charset="-122"/>
                          </a:rPr>
                          <m:t>𝜎</m:t>
                        </m:r>
                      </m:e>
                      <m:sub>
                        <m:r>
                          <a:rPr lang="en-US" altLang="zh-CN" b="0" i="1" smtClean="0">
                            <a:latin typeface="Cambria Math" panose="02040503050406030204" pitchFamily="18" charset="0"/>
                            <a:ea typeface="KaiTi" panose="02010609060101010101" pitchFamily="49" charset="-122"/>
                          </a:rPr>
                          <m:t>𝑥</m:t>
                        </m:r>
                      </m:sub>
                    </m:sSub>
                  </m:oMath>
                </a14:m>
                <a:r>
                  <a:rPr lang="zh-CN" altLang="en-US" dirty="0">
                    <a:latin typeface="KaiTi" panose="02010609060101010101" pitchFamily="49" charset="-122"/>
                    <a:ea typeface="KaiTi" panose="02010609060101010101" pitchFamily="49" charset="-122"/>
                  </a:rPr>
                  <a:t>为</a:t>
                </a:r>
                <a:r>
                  <a:rPr lang="en-US" altLang="zh-CN" dirty="0">
                    <a:latin typeface="KaiTi" panose="02010609060101010101" pitchFamily="49" charset="-122"/>
                    <a:ea typeface="KaiTi" panose="02010609060101010101" pitchFamily="49" charset="-122"/>
                  </a:rPr>
                  <a:t>g(x)</a:t>
                </a:r>
                <a:r>
                  <a:rPr lang="zh-CN" altLang="en-US" dirty="0">
                    <a:latin typeface="KaiTi" panose="02010609060101010101" pitchFamily="49" charset="-122"/>
                    <a:ea typeface="KaiTi" panose="02010609060101010101" pitchFamily="49" charset="-122"/>
                  </a:rPr>
                  <a:t>的宽度，动量的不确定度</a:t>
                </a:r>
                <a14:m>
                  <m:oMath xmlns:m="http://schemas.openxmlformats.org/officeDocument/2006/math">
                    <m:sSub>
                      <m:sSubPr>
                        <m:ctrlPr>
                          <a:rPr lang="en-US" altLang="zh-CN" i="1">
                            <a:latin typeface="Cambria Math" panose="02040503050406030204" pitchFamily="18" charset="0"/>
                            <a:ea typeface="KaiTi" panose="02010609060101010101" pitchFamily="49" charset="-122"/>
                          </a:rPr>
                        </m:ctrlPr>
                      </m:sSubPr>
                      <m:e>
                        <m:r>
                          <a:rPr lang="zh-CN" altLang="en-US" i="1">
                            <a:latin typeface="Cambria Math" panose="02040503050406030204" pitchFamily="18" charset="0"/>
                            <a:ea typeface="KaiTi" panose="02010609060101010101" pitchFamily="49" charset="-122"/>
                          </a:rPr>
                          <m:t>𝜎</m:t>
                        </m:r>
                      </m:e>
                      <m:sub>
                        <m:r>
                          <a:rPr lang="en-US" altLang="zh-CN" i="1">
                            <a:latin typeface="Cambria Math" panose="02040503050406030204" pitchFamily="18" charset="0"/>
                            <a:ea typeface="KaiTi" panose="02010609060101010101" pitchFamily="49" charset="-122"/>
                          </a:rPr>
                          <m:t>𝑥</m:t>
                        </m:r>
                      </m:sub>
                    </m:sSub>
                  </m:oMath>
                </a14:m>
                <a:r>
                  <a:rPr lang="zh-CN" altLang="en-US" dirty="0">
                    <a:latin typeface="KaiTi" panose="02010609060101010101" pitchFamily="49" charset="-122"/>
                    <a:ea typeface="KaiTi" panose="02010609060101010101" pitchFamily="49" charset="-122"/>
                  </a:rPr>
                  <a:t>为</a:t>
                </a:r>
                <a:r>
                  <a:rPr lang="en-US" altLang="zh-CN" dirty="0">
                    <a:latin typeface="KaiTi" panose="02010609060101010101" pitchFamily="49" charset="-122"/>
                    <a:ea typeface="KaiTi" panose="02010609060101010101" pitchFamily="49" charset="-122"/>
                  </a:rPr>
                  <a:t>g(p)</a:t>
                </a:r>
                <a:r>
                  <a:rPr lang="zh-CN" altLang="en-US" dirty="0">
                    <a:latin typeface="KaiTi" panose="02010609060101010101" pitchFamily="49" charset="-122"/>
                    <a:ea typeface="KaiTi" panose="02010609060101010101" pitchFamily="49" charset="-122"/>
                  </a:rPr>
                  <a:t>的宽度</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其实这两部分就是傅里叶变换内容，即上式表达了一个函数宽度与其傅里叶变换函数宽度的关系，因此我们可以通过不确定原理给出</a:t>
                </a:r>
                <a14:m>
                  <m:oMath xmlns:m="http://schemas.openxmlformats.org/officeDocument/2006/math">
                    <m:sSub>
                      <m:sSubPr>
                        <m:ctrlPr>
                          <a:rPr lang="en-US" altLang="zh-CN" i="1" smtClean="0">
                            <a:latin typeface="Cambria Math" panose="02040503050406030204" pitchFamily="18" charset="0"/>
                            <a:ea typeface="KaiTi" panose="02010609060101010101" pitchFamily="49" charset="-122"/>
                          </a:rPr>
                        </m:ctrlPr>
                      </m:sSubPr>
                      <m:e>
                        <m:r>
                          <a:rPr lang="zh-CN" altLang="en-US" i="1">
                            <a:latin typeface="Cambria Math" panose="02040503050406030204" pitchFamily="18" charset="0"/>
                            <a:ea typeface="KaiTi" panose="02010609060101010101" pitchFamily="49" charset="-122"/>
                          </a:rPr>
                          <m:t>𝜎</m:t>
                        </m:r>
                      </m:e>
                      <m:sub>
                        <m:r>
                          <a:rPr lang="en-US" altLang="zh-CN" i="1">
                            <a:latin typeface="Cambria Math" panose="02040503050406030204" pitchFamily="18" charset="0"/>
                            <a:ea typeface="KaiTi" panose="02010609060101010101" pitchFamily="49" charset="-122"/>
                          </a:rPr>
                          <m:t>𝑥</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𝜎</m:t>
                        </m:r>
                      </m:e>
                      <m:sub>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𝑥</m:t>
                            </m:r>
                          </m:sub>
                        </m:sSub>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r>
                  <a:rPr lang="zh-CN" altLang="en-US" dirty="0">
                    <a:latin typeface="KaiTi" panose="02010609060101010101" pitchFamily="49" charset="-122"/>
                    <a:ea typeface="KaiTi" panose="02010609060101010101" pitchFamily="49" charset="-122"/>
                  </a:rPr>
                  <a:t>，</a:t>
                </a:r>
                <a14:m>
                  <m:oMath xmlns:m="http://schemas.openxmlformats.org/officeDocument/2006/math">
                    <m:sSub>
                      <m:sSubPr>
                        <m:ctrlPr>
                          <a:rPr lang="en-US" altLang="zh-CN" i="1">
                            <a:latin typeface="Cambria Math" panose="02040503050406030204" pitchFamily="18" charset="0"/>
                            <a:ea typeface="KaiTi" panose="02010609060101010101" pitchFamily="49" charset="-122"/>
                          </a:rPr>
                        </m:ctrlPr>
                      </m:sSubPr>
                      <m:e>
                        <m:r>
                          <a:rPr lang="zh-CN" altLang="en-US" i="1">
                            <a:latin typeface="Cambria Math" panose="02040503050406030204" pitchFamily="18" charset="0"/>
                            <a:ea typeface="KaiTi" panose="02010609060101010101" pitchFamily="49" charset="-122"/>
                          </a:rPr>
                          <m:t>𝜎</m:t>
                        </m:r>
                      </m:e>
                      <m:sub>
                        <m:r>
                          <a:rPr lang="en-US" altLang="zh-CN" b="0" i="1" smtClean="0">
                            <a:latin typeface="Cambria Math" panose="02040503050406030204" pitchFamily="18" charset="0"/>
                            <a:ea typeface="KaiTi" panose="02010609060101010101" pitchFamily="49" charset="-122"/>
                          </a:rPr>
                          <m:t>𝑦</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𝜎</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𝑦</m:t>
                            </m:r>
                          </m:sub>
                        </m:sSub>
                      </m:sub>
                    </m:sSub>
                    <m:r>
                      <a:rPr lang="en-US" altLang="zh-CN" i="1">
                        <a:latin typeface="Cambria Math" panose="02040503050406030204" pitchFamily="18" charset="0"/>
                        <a:ea typeface="Cambria Math" panose="02040503050406030204" pitchFamily="18" charset="0"/>
                      </a:rPr>
                      <m:t>≥1</m:t>
                    </m:r>
                  </m:oMath>
                </a14:m>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若一个函数分布越集中，即其傅里叶变换含有的高频项越多，则该函数的傅里叶变换函数宽度越大</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光学解释：如果用探测器对点光源成像，想在探测器上获得尖锐的光斑，必须让探测器接收到足够多的高频场分布的信号，即必须尽可能使得各向传播的平面波进入成像系统，这也是提高成像系统分辨率的一种方法。</a:t>
                </a:r>
                <a:endParaRPr lang="en-US" altLang="zh-CN" dirty="0">
                  <a:latin typeface="KaiTi" panose="02010609060101010101" pitchFamily="49" charset="-122"/>
                  <a:ea typeface="KaiTi" panose="02010609060101010101" pitchFamily="49" charset="-122"/>
                </a:endParaRPr>
              </a:p>
              <a:p>
                <a:endParaRPr lang="en-US" altLang="zh-CN" dirty="0">
                  <a:latin typeface="KaiTi" panose="02010609060101010101" pitchFamily="49" charset="-122"/>
                  <a:ea typeface="KaiTi" panose="02010609060101010101" pitchFamily="49" charset="-122"/>
                </a:endParaRPr>
              </a:p>
              <a:p>
                <a:endParaRPr lang="en-US" altLang="zh-CN" dirty="0">
                  <a:latin typeface="KaiTi" panose="02010609060101010101" pitchFamily="49" charset="-122"/>
                  <a:ea typeface="KaiTi" panose="02010609060101010101" pitchFamily="49" charset="-122"/>
                </a:endParaRPr>
              </a:p>
            </p:txBody>
          </p:sp>
        </mc:Choice>
        <mc:Fallback xmlns="">
          <p:sp>
            <p:nvSpPr>
              <p:cNvPr id="10" name="Content Placeholder 4">
                <a:extLst>
                  <a:ext uri="{FF2B5EF4-FFF2-40B4-BE49-F238E27FC236}">
                    <a16:creationId xmlns:a16="http://schemas.microsoft.com/office/drawing/2014/main" id="{1DFE8EE2-BD6F-4F81-A96E-4CD740CFBDE5}"/>
                  </a:ext>
                </a:extLst>
              </p:cNvPr>
              <p:cNvSpPr txBox="1">
                <a:spLocks noRot="1" noChangeAspect="1" noMove="1" noResize="1" noEditPoints="1" noAdjustHandles="1" noChangeArrowheads="1" noChangeShapeType="1" noTextEdit="1"/>
              </p:cNvSpPr>
              <p:nvPr/>
            </p:nvSpPr>
            <p:spPr>
              <a:xfrm>
                <a:off x="1104900" y="2007435"/>
                <a:ext cx="9982200" cy="4572000"/>
              </a:xfrm>
              <a:prstGeom prst="rect">
                <a:avLst/>
              </a:prstGeom>
              <a:blipFill>
                <a:blip r:embed="rId2"/>
                <a:stretch>
                  <a:fillRect l="-1465" t="-1333" r="-3114"/>
                </a:stretch>
              </a:blipFill>
            </p:spPr>
            <p:txBody>
              <a:bodyPr/>
              <a:lstStyle/>
              <a:p>
                <a:r>
                  <a:rPr lang="zh-CN" altLang="en-US">
                    <a:noFill/>
                  </a:rPr>
                  <a:t> </a:t>
                </a:r>
              </a:p>
            </p:txBody>
          </p:sp>
        </mc:Fallback>
      </mc:AlternateContent>
      <p:pic>
        <p:nvPicPr>
          <p:cNvPr id="9" name="Picture 8">
            <a:extLst>
              <a:ext uri="{FF2B5EF4-FFF2-40B4-BE49-F238E27FC236}">
                <a16:creationId xmlns:a16="http://schemas.microsoft.com/office/drawing/2014/main" id="{744275D6-C575-46AD-8DF8-97042CFE6538}"/>
              </a:ext>
            </a:extLst>
          </p:cNvPr>
          <p:cNvPicPr>
            <a:picLocks noChangeAspect="1"/>
          </p:cNvPicPr>
          <p:nvPr/>
        </p:nvPicPr>
        <p:blipFill>
          <a:blip r:embed="rId3"/>
          <a:stretch>
            <a:fillRect/>
          </a:stretch>
        </p:blipFill>
        <p:spPr>
          <a:xfrm>
            <a:off x="1104900" y="1425756"/>
            <a:ext cx="6369739" cy="581679"/>
          </a:xfrm>
          <a:prstGeom prst="rect">
            <a:avLst/>
          </a:prstGeom>
        </p:spPr>
      </p:pic>
      <p:pic>
        <p:nvPicPr>
          <p:cNvPr id="7" name="Picture 6">
            <a:extLst>
              <a:ext uri="{FF2B5EF4-FFF2-40B4-BE49-F238E27FC236}">
                <a16:creationId xmlns:a16="http://schemas.microsoft.com/office/drawing/2014/main" id="{9C894C24-A6B9-448D-9AB3-587F75334B2A}"/>
              </a:ext>
            </a:extLst>
          </p:cNvPr>
          <p:cNvPicPr>
            <a:picLocks noChangeAspect="1"/>
          </p:cNvPicPr>
          <p:nvPr/>
        </p:nvPicPr>
        <p:blipFill>
          <a:blip r:embed="rId4"/>
          <a:stretch>
            <a:fillRect/>
          </a:stretch>
        </p:blipFill>
        <p:spPr>
          <a:xfrm>
            <a:off x="2699412" y="2307683"/>
            <a:ext cx="2844740" cy="483329"/>
          </a:xfrm>
          <a:prstGeom prst="rect">
            <a:avLst/>
          </a:prstGeom>
        </p:spPr>
      </p:pic>
    </p:spTree>
    <p:extLst>
      <p:ext uri="{BB962C8B-B14F-4D97-AF65-F5344CB8AC3E}">
        <p14:creationId xmlns:p14="http://schemas.microsoft.com/office/powerpoint/2010/main" val="122907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衍射的不确定性</a:t>
            </a:r>
            <a:endParaRPr lang="en-US" dirty="0"/>
          </a:p>
        </p:txBody>
      </p:sp>
      <p:pic>
        <p:nvPicPr>
          <p:cNvPr id="4" name="Picture 3">
            <a:extLst>
              <a:ext uri="{FF2B5EF4-FFF2-40B4-BE49-F238E27FC236}">
                <a16:creationId xmlns:a16="http://schemas.microsoft.com/office/drawing/2014/main" id="{0881562E-7492-4AF3-AEDA-CAAFD60F2666}"/>
              </a:ext>
            </a:extLst>
          </p:cNvPr>
          <p:cNvPicPr>
            <a:picLocks noChangeAspect="1"/>
          </p:cNvPicPr>
          <p:nvPr/>
        </p:nvPicPr>
        <p:blipFill>
          <a:blip r:embed="rId2"/>
          <a:stretch>
            <a:fillRect/>
          </a:stretch>
        </p:blipFill>
        <p:spPr>
          <a:xfrm>
            <a:off x="3579746" y="1373978"/>
            <a:ext cx="5032507" cy="2543505"/>
          </a:xfrm>
          <a:prstGeom prst="rect">
            <a:avLst/>
          </a:prstGeom>
        </p:spPr>
      </p:pic>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72A4BB4B-5FA7-4C50-91F2-3F2116CC924E}"/>
                  </a:ext>
                </a:extLst>
              </p:cNvPr>
              <p:cNvSpPr txBox="1">
                <a:spLocks/>
              </p:cNvSpPr>
              <p:nvPr/>
            </p:nvSpPr>
            <p:spPr>
              <a:xfrm>
                <a:off x="1104900" y="3917483"/>
                <a:ext cx="9982200" cy="2864317"/>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zh-CN" altLang="en-US" dirty="0">
                    <a:latin typeface="KaiTi" panose="02010609060101010101" pitchFamily="49" charset="-122"/>
                    <a:ea typeface="KaiTi" panose="02010609060101010101" pitchFamily="49" charset="-122"/>
                  </a:rPr>
                  <a:t>传统成像系统如图所示，由于透镜孔径有限，因此通过透镜最大频率分布为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𝑥</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𝑁𝐴</m:t>
                    </m:r>
                  </m:oMath>
                </a14:m>
                <a:r>
                  <a:rPr lang="zh-CN" altLang="en-US" dirty="0">
                    <a:latin typeface="KaiTi" panose="02010609060101010101" pitchFamily="49" charset="-122"/>
                    <a:ea typeface="KaiTi" panose="02010609060101010101" pitchFamily="49" charset="-122"/>
                  </a:rPr>
                  <a:t>，其中</a:t>
                </a:r>
                <a:r>
                  <a:rPr lang="en-US" altLang="zh-CN" dirty="0">
                    <a:latin typeface="KaiTi" panose="02010609060101010101" pitchFamily="49" charset="-122"/>
                    <a:ea typeface="KaiTi" panose="02010609060101010101" pitchFamily="49" charset="-122"/>
                  </a:rPr>
                  <a:t>NA</a:t>
                </a:r>
                <a:r>
                  <a:rPr lang="zh-CN" altLang="en-US" dirty="0">
                    <a:latin typeface="KaiTi" panose="02010609060101010101" pitchFamily="49" charset="-122"/>
                    <a:ea typeface="KaiTi" panose="02010609060101010101" pitchFamily="49" charset="-122"/>
                  </a:rPr>
                  <a:t>为透镜的数值孔径，因此代入光束不确定性原理公式可得</a:t>
                </a:r>
                <a:r>
                  <a:rPr lang="en-US" altLang="zh-CN" dirty="0">
                    <a:latin typeface="KaiTi" panose="02010609060101010101" pitchFamily="49" charset="-122"/>
                    <a:ea typeface="KaiTi" panose="02010609060101010101" pitchFamily="49" charset="-122"/>
                  </a:rPr>
                  <a:t>:</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x</m:t>
                    </m:r>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zh-CN" altLang="en-US" i="1" smtClean="0">
                            <a:latin typeface="Cambria Math" panose="02040503050406030204" pitchFamily="18" charset="0"/>
                            <a:ea typeface="Cambria Math" panose="02040503050406030204" pitchFamily="18" charset="0"/>
                          </a:rPr>
                          <m:t>𝜆</m:t>
                        </m:r>
                      </m:num>
                      <m:den>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𝑁𝐴</m:t>
                        </m:r>
                      </m:den>
                    </m:f>
                  </m:oMath>
                </a14:m>
                <a:r>
                  <a:rPr lang="zh-CN" altLang="en-US" dirty="0">
                    <a:latin typeface="KaiTi" panose="02010609060101010101" pitchFamily="49" charset="-122"/>
                    <a:ea typeface="KaiTi" panose="02010609060101010101" pitchFamily="49" charset="-122"/>
                  </a:rPr>
                  <a:t>，即为传统光学成像衍射极限公式</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由于精细的场分布信息被限制在近场区，因此想要获得精细场分布信息需要将探测器置于近场区，尽可能地接近被探测物体的表面，由于近场中的</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𝑥</m:t>
                        </m:r>
                      </m:sub>
                    </m:sSub>
                  </m:oMath>
                </a14:m>
                <a:r>
                  <a:rPr lang="en-US" altLang="zh-CN" dirty="0">
                    <a:latin typeface="KaiTi" panose="02010609060101010101" pitchFamily="49" charset="-122"/>
                    <a:ea typeface="KaiTi" panose="02010609060101010101" pitchFamily="49" charset="-122"/>
                  </a:rPr>
                  <a:t>,</a:t>
                </a:r>
                <a:r>
                  <a:rPr lang="en-US" altLang="zh-CN" dirty="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𝑦</m:t>
                        </m:r>
                      </m:sub>
                    </m:sSub>
                  </m:oMath>
                </a14:m>
                <a:r>
                  <a:rPr lang="zh-CN" altLang="en-US" dirty="0">
                    <a:latin typeface="KaiTi" panose="02010609060101010101" pitchFamily="49" charset="-122"/>
                    <a:ea typeface="KaiTi" panose="02010609060101010101" pitchFamily="49" charset="-122"/>
                  </a:rPr>
                  <a:t>都非常大，这样我们就可以获得尽可能小的</a:t>
                </a:r>
                <a14:m>
                  <m:oMath xmlns:m="http://schemas.openxmlformats.org/officeDocument/2006/math">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x</m:t>
                    </m:r>
                  </m:oMath>
                </a14:m>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同样的，如果我们想要</a:t>
                </a:r>
                <a:r>
                  <a:rPr lang="zh-CN" altLang="en-US">
                    <a:latin typeface="KaiTi" panose="02010609060101010101" pitchFamily="49" charset="-122"/>
                    <a:ea typeface="KaiTi" panose="02010609060101010101" pitchFamily="49" charset="-122"/>
                  </a:rPr>
                  <a:t>获得非常单一频率的光束，则位置的不确定度会很大</a:t>
                </a:r>
                <a:endParaRPr lang="en-US" altLang="zh-CN" dirty="0">
                  <a:latin typeface="KaiTi" panose="02010609060101010101" pitchFamily="49" charset="-122"/>
                  <a:ea typeface="KaiTi" panose="02010609060101010101" pitchFamily="49" charset="-122"/>
                </a:endParaRPr>
              </a:p>
            </p:txBody>
          </p:sp>
        </mc:Choice>
        <mc:Fallback xmlns="">
          <p:sp>
            <p:nvSpPr>
              <p:cNvPr id="8" name="Content Placeholder 4">
                <a:extLst>
                  <a:ext uri="{FF2B5EF4-FFF2-40B4-BE49-F238E27FC236}">
                    <a16:creationId xmlns:a16="http://schemas.microsoft.com/office/drawing/2014/main" id="{72A4BB4B-5FA7-4C50-91F2-3F2116CC924E}"/>
                  </a:ext>
                </a:extLst>
              </p:cNvPr>
              <p:cNvSpPr txBox="1">
                <a:spLocks noRot="1" noChangeAspect="1" noMove="1" noResize="1" noEditPoints="1" noAdjustHandles="1" noChangeArrowheads="1" noChangeShapeType="1" noTextEdit="1"/>
              </p:cNvSpPr>
              <p:nvPr/>
            </p:nvSpPr>
            <p:spPr>
              <a:xfrm>
                <a:off x="1104900" y="3917483"/>
                <a:ext cx="9982200" cy="2864317"/>
              </a:xfrm>
              <a:prstGeom prst="rect">
                <a:avLst/>
              </a:prstGeom>
              <a:blipFill>
                <a:blip r:embed="rId3"/>
                <a:stretch>
                  <a:fillRect l="-1465" t="-2766" r="-14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373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08D31-3928-4150-8F8E-596796D90298}"/>
              </a:ext>
            </a:extLst>
          </p:cNvPr>
          <p:cNvSpPr>
            <a:spLocks noGrp="1"/>
          </p:cNvSpPr>
          <p:nvPr>
            <p:ph type="ctrTitle"/>
          </p:nvPr>
        </p:nvSpPr>
        <p:spPr/>
        <p:txBody>
          <a:bodyPr/>
          <a:lstStyle/>
          <a:p>
            <a:r>
              <a:rPr lang="zh-CN" altLang="en-US" dirty="0"/>
              <a:t>超分辨成像技术</a:t>
            </a:r>
          </a:p>
        </p:txBody>
      </p:sp>
      <p:sp>
        <p:nvSpPr>
          <p:cNvPr id="3" name="副标题 2">
            <a:extLst>
              <a:ext uri="{FF2B5EF4-FFF2-40B4-BE49-F238E27FC236}">
                <a16:creationId xmlns:a16="http://schemas.microsoft.com/office/drawing/2014/main" id="{48639429-4E90-4E0F-8AD8-A8BD9ED51776}"/>
              </a:ext>
            </a:extLst>
          </p:cNvPr>
          <p:cNvSpPr>
            <a:spLocks noGrp="1"/>
          </p:cNvSpPr>
          <p:nvPr>
            <p:ph type="subTitle" idx="1"/>
          </p:nvPr>
        </p:nvSpPr>
        <p:spPr/>
        <p:txBody>
          <a:bodyPr/>
          <a:lstStyle/>
          <a:p>
            <a:r>
              <a:rPr lang="zh-CN" altLang="en-US" dirty="0"/>
              <a:t>蒋志超 </a:t>
            </a:r>
            <a:r>
              <a:rPr lang="en-US" altLang="zh-CN" dirty="0"/>
              <a:t>1900011610</a:t>
            </a:r>
          </a:p>
          <a:p>
            <a:r>
              <a:rPr lang="en-US" altLang="zh-CN" dirty="0"/>
              <a:t>E-mail: </a:t>
            </a:r>
            <a:r>
              <a:rPr lang="en-US" altLang="zh-CN" dirty="0">
                <a:hlinkClick r:id="rId2">
                  <a:extLst>
                    <a:ext uri="{A12FA001-AC4F-418D-AE19-62706E023703}">
                      <ahyp:hlinkClr xmlns:ahyp="http://schemas.microsoft.com/office/drawing/2018/hyperlinkcolor" val="tx"/>
                    </a:ext>
                  </a:extLst>
                </a:hlinkClick>
              </a:rPr>
              <a:t>jiangzc@pku.edu.cn</a:t>
            </a:r>
            <a:endParaRPr lang="zh-CN" altLang="en-US" dirty="0"/>
          </a:p>
        </p:txBody>
      </p:sp>
    </p:spTree>
    <p:extLst>
      <p:ext uri="{BB962C8B-B14F-4D97-AF65-F5344CB8AC3E}">
        <p14:creationId xmlns:p14="http://schemas.microsoft.com/office/powerpoint/2010/main" val="26036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A777DD5-D7F2-4BAE-8C77-124C647FE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7487" y="1504783"/>
            <a:ext cx="5349704" cy="3848433"/>
          </a:xfrm>
          <a:prstGeom prst="rect">
            <a:avLst/>
          </a:prstGeom>
        </p:spPr>
      </p:pic>
      <p:sp>
        <p:nvSpPr>
          <p:cNvPr id="5" name="文本框 4">
            <a:extLst>
              <a:ext uri="{FF2B5EF4-FFF2-40B4-BE49-F238E27FC236}">
                <a16:creationId xmlns:a16="http://schemas.microsoft.com/office/drawing/2014/main" id="{5D01B7B9-1D2C-4494-8EA5-398E40E788F5}"/>
              </a:ext>
            </a:extLst>
          </p:cNvPr>
          <p:cNvSpPr txBox="1"/>
          <p:nvPr/>
        </p:nvSpPr>
        <p:spPr>
          <a:xfrm>
            <a:off x="138234" y="2967335"/>
            <a:ext cx="5232400" cy="923330"/>
          </a:xfrm>
          <a:prstGeom prst="rect">
            <a:avLst/>
          </a:prstGeom>
          <a:noFill/>
        </p:spPr>
        <p:txBody>
          <a:bodyPr wrap="square" rtlCol="0">
            <a:spAutoFit/>
          </a:bodyPr>
          <a:lstStyle/>
          <a:p>
            <a:pPr algn="ctr"/>
            <a:r>
              <a:rPr lang="zh-CN" altLang="en-US" dirty="0"/>
              <a:t>共聚焦显微镜原理</a:t>
            </a:r>
            <a:endParaRPr lang="en-US" altLang="zh-CN" dirty="0"/>
          </a:p>
          <a:p>
            <a:pPr algn="ctr"/>
            <a:r>
              <a:rPr lang="zh-CN" altLang="en-US" dirty="0"/>
              <a:t>和</a:t>
            </a:r>
            <a:endParaRPr lang="en-US" altLang="zh-CN" dirty="0"/>
          </a:p>
          <a:p>
            <a:pPr algn="ctr"/>
            <a:r>
              <a:rPr lang="zh-CN" altLang="en-US" dirty="0"/>
              <a:t>分辨本领的决定要素</a:t>
            </a:r>
            <a:endParaRPr lang="en-US" altLang="zh-CN" dirty="0"/>
          </a:p>
        </p:txBody>
      </p:sp>
    </p:spTree>
    <p:extLst>
      <p:ext uri="{BB962C8B-B14F-4D97-AF65-F5344CB8AC3E}">
        <p14:creationId xmlns:p14="http://schemas.microsoft.com/office/powerpoint/2010/main" val="199427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1FCB167-34B2-42C2-BACA-691EC0C2B0D7}"/>
              </a:ext>
            </a:extLst>
          </p:cNvPr>
          <p:cNvSpPr>
            <a:spLocks noGrp="1"/>
          </p:cNvSpPr>
          <p:nvPr>
            <p:ph type="title"/>
          </p:nvPr>
        </p:nvSpPr>
        <p:spPr/>
        <p:txBody>
          <a:bodyPr/>
          <a:lstStyle/>
          <a:p>
            <a:r>
              <a:rPr lang="en-US" altLang="zh-CN" dirty="0">
                <a:effectLst/>
              </a:rPr>
              <a:t>Structure Illumination Microscopy     ---SIM</a:t>
            </a:r>
            <a:endParaRPr lang="zh-CN" altLang="en-US" dirty="0"/>
          </a:p>
        </p:txBody>
      </p:sp>
      <p:pic>
        <p:nvPicPr>
          <p:cNvPr id="6" name="内容占位符 5">
            <a:extLst>
              <a:ext uri="{FF2B5EF4-FFF2-40B4-BE49-F238E27FC236}">
                <a16:creationId xmlns:a16="http://schemas.microsoft.com/office/drawing/2014/main" id="{452094FC-7178-4C12-B28E-D6BB60B67A2C}"/>
              </a:ext>
            </a:extLst>
          </p:cNvPr>
          <p:cNvPicPr>
            <a:picLocks noGrp="1" noChangeAspect="1"/>
          </p:cNvPicPr>
          <p:nvPr>
            <p:ph idx="4294967295"/>
          </p:nvPr>
        </p:nvPicPr>
        <p:blipFill>
          <a:blip r:embed="rId3"/>
          <a:stretch>
            <a:fillRect/>
          </a:stretch>
        </p:blipFill>
        <p:spPr>
          <a:xfrm>
            <a:off x="5355371" y="3653506"/>
            <a:ext cx="6408737" cy="2849563"/>
          </a:xfrm>
        </p:spPr>
      </p:pic>
      <p:pic>
        <p:nvPicPr>
          <p:cNvPr id="8" name="图片 7">
            <a:extLst>
              <a:ext uri="{FF2B5EF4-FFF2-40B4-BE49-F238E27FC236}">
                <a16:creationId xmlns:a16="http://schemas.microsoft.com/office/drawing/2014/main" id="{D69846F4-6870-401F-A97E-EC8F0C0E74E6}"/>
              </a:ext>
            </a:extLst>
          </p:cNvPr>
          <p:cNvPicPr>
            <a:picLocks noChangeAspect="1"/>
          </p:cNvPicPr>
          <p:nvPr/>
        </p:nvPicPr>
        <p:blipFill>
          <a:blip r:embed="rId4"/>
          <a:stretch>
            <a:fillRect/>
          </a:stretch>
        </p:blipFill>
        <p:spPr>
          <a:xfrm>
            <a:off x="5113421" y="1509214"/>
            <a:ext cx="6014621" cy="2163094"/>
          </a:xfrm>
          <a:prstGeom prst="rect">
            <a:avLst/>
          </a:prstGeom>
        </p:spPr>
      </p:pic>
      <p:sp>
        <p:nvSpPr>
          <p:cNvPr id="2" name="文本框 1">
            <a:extLst>
              <a:ext uri="{FF2B5EF4-FFF2-40B4-BE49-F238E27FC236}">
                <a16:creationId xmlns:a16="http://schemas.microsoft.com/office/drawing/2014/main" id="{44412B93-626A-4D79-901C-9E302C175674}"/>
              </a:ext>
            </a:extLst>
          </p:cNvPr>
          <p:cNvSpPr txBox="1"/>
          <p:nvPr/>
        </p:nvSpPr>
        <p:spPr>
          <a:xfrm>
            <a:off x="1714500" y="1251812"/>
            <a:ext cx="3531268" cy="369332"/>
          </a:xfrm>
          <a:prstGeom prst="rect">
            <a:avLst/>
          </a:prstGeom>
          <a:noFill/>
        </p:spPr>
        <p:txBody>
          <a:bodyPr wrap="square" rtlCol="0">
            <a:spAutoFit/>
          </a:bodyPr>
          <a:lstStyle/>
          <a:p>
            <a:r>
              <a:rPr lang="en-US" altLang="zh-CN" dirty="0"/>
              <a:t>Moiré fringes</a:t>
            </a:r>
            <a:endParaRPr lang="zh-CN" altLang="en-US" dirty="0"/>
          </a:p>
        </p:txBody>
      </p:sp>
      <p:sp>
        <p:nvSpPr>
          <p:cNvPr id="3" name="文本框 2">
            <a:extLst>
              <a:ext uri="{FF2B5EF4-FFF2-40B4-BE49-F238E27FC236}">
                <a16:creationId xmlns:a16="http://schemas.microsoft.com/office/drawing/2014/main" id="{31D4D607-E248-4F28-9C3B-BA85666AA71A}"/>
              </a:ext>
            </a:extLst>
          </p:cNvPr>
          <p:cNvSpPr txBox="1"/>
          <p:nvPr/>
        </p:nvSpPr>
        <p:spPr>
          <a:xfrm>
            <a:off x="1714500" y="4959857"/>
            <a:ext cx="2965785" cy="646331"/>
          </a:xfrm>
          <a:prstGeom prst="rect">
            <a:avLst/>
          </a:prstGeom>
          <a:noFill/>
        </p:spPr>
        <p:txBody>
          <a:bodyPr wrap="square" rtlCol="0">
            <a:spAutoFit/>
          </a:bodyPr>
          <a:lstStyle/>
          <a:p>
            <a:r>
              <a:rPr lang="zh-CN" altLang="en-US" dirty="0"/>
              <a:t>傅里叶光学</a:t>
            </a:r>
            <a:endParaRPr lang="en-US" altLang="zh-CN" dirty="0"/>
          </a:p>
          <a:p>
            <a:r>
              <a:rPr lang="zh-CN" altLang="en-US" dirty="0"/>
              <a:t>波前变换</a:t>
            </a:r>
          </a:p>
        </p:txBody>
      </p:sp>
    </p:spTree>
    <p:extLst>
      <p:ext uri="{BB962C8B-B14F-4D97-AF65-F5344CB8AC3E}">
        <p14:creationId xmlns:p14="http://schemas.microsoft.com/office/powerpoint/2010/main" val="246473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4856D1-A936-4747-997A-FE690FC2EDB7}"/>
              </a:ext>
            </a:extLst>
          </p:cNvPr>
          <p:cNvPicPr>
            <a:picLocks noChangeAspect="1"/>
          </p:cNvPicPr>
          <p:nvPr/>
        </p:nvPicPr>
        <p:blipFill>
          <a:blip r:embed="rId2"/>
          <a:stretch>
            <a:fillRect/>
          </a:stretch>
        </p:blipFill>
        <p:spPr>
          <a:xfrm>
            <a:off x="2622884" y="3510759"/>
            <a:ext cx="9145125" cy="3206286"/>
          </a:xfrm>
          <a:prstGeom prst="rect">
            <a:avLst/>
          </a:prstGeom>
        </p:spPr>
      </p:pic>
      <p:pic>
        <p:nvPicPr>
          <p:cNvPr id="4" name="图片 3">
            <a:extLst>
              <a:ext uri="{FF2B5EF4-FFF2-40B4-BE49-F238E27FC236}">
                <a16:creationId xmlns:a16="http://schemas.microsoft.com/office/drawing/2014/main" id="{0FB9B421-9790-4C01-9BBE-65EF7C556EDB}"/>
              </a:ext>
            </a:extLst>
          </p:cNvPr>
          <p:cNvPicPr>
            <a:picLocks noChangeAspect="1"/>
          </p:cNvPicPr>
          <p:nvPr/>
        </p:nvPicPr>
        <p:blipFill>
          <a:blip r:embed="rId3"/>
          <a:stretch>
            <a:fillRect/>
          </a:stretch>
        </p:blipFill>
        <p:spPr>
          <a:xfrm>
            <a:off x="0" y="0"/>
            <a:ext cx="12192000" cy="3639191"/>
          </a:xfrm>
          <a:prstGeom prst="rect">
            <a:avLst/>
          </a:prstGeom>
        </p:spPr>
      </p:pic>
      <p:sp>
        <p:nvSpPr>
          <p:cNvPr id="5" name="文本框 4">
            <a:extLst>
              <a:ext uri="{FF2B5EF4-FFF2-40B4-BE49-F238E27FC236}">
                <a16:creationId xmlns:a16="http://schemas.microsoft.com/office/drawing/2014/main" id="{6747B8F8-A621-4F5E-BA4D-1E0ACCD74321}"/>
              </a:ext>
            </a:extLst>
          </p:cNvPr>
          <p:cNvSpPr txBox="1"/>
          <p:nvPr/>
        </p:nvSpPr>
        <p:spPr>
          <a:xfrm>
            <a:off x="139700" y="3752850"/>
            <a:ext cx="2209800" cy="1754326"/>
          </a:xfrm>
          <a:prstGeom prst="rect">
            <a:avLst/>
          </a:prstGeom>
          <a:noFill/>
        </p:spPr>
        <p:txBody>
          <a:bodyPr wrap="square" rtlCol="0">
            <a:spAutoFit/>
          </a:bodyPr>
          <a:lstStyle/>
          <a:p>
            <a:r>
              <a:rPr lang="zh-CN" altLang="en-US" dirty="0"/>
              <a:t>荧光的非线性</a:t>
            </a:r>
            <a:endParaRPr lang="en-US" altLang="zh-CN" dirty="0"/>
          </a:p>
          <a:p>
            <a:r>
              <a:rPr lang="en-US" altLang="zh-CN" dirty="0"/>
              <a:t>——</a:t>
            </a:r>
            <a:r>
              <a:rPr lang="zh-CN" altLang="en-US" dirty="0"/>
              <a:t>饱和强度</a:t>
            </a:r>
            <a:endParaRPr lang="en-US" altLang="zh-CN" dirty="0"/>
          </a:p>
          <a:p>
            <a:endParaRPr lang="en-US" altLang="zh-CN" dirty="0"/>
          </a:p>
          <a:p>
            <a:r>
              <a:rPr lang="en-US" altLang="zh-CN" dirty="0">
                <a:sym typeface="Wingdings" panose="05000000000000000000" pitchFamily="2" charset="2"/>
              </a:rPr>
              <a:t></a:t>
            </a:r>
            <a:r>
              <a:rPr lang="zh-CN" altLang="en-US" dirty="0">
                <a:sym typeface="Wingdings" panose="05000000000000000000" pitchFamily="2" charset="2"/>
              </a:rPr>
              <a:t>高阶谐波</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a:t>
            </a:r>
            <a:r>
              <a:rPr lang="zh-CN" altLang="en-US" dirty="0"/>
              <a:t>增加精度</a:t>
            </a:r>
            <a:endParaRPr lang="en-US" altLang="zh-CN" dirty="0"/>
          </a:p>
        </p:txBody>
      </p:sp>
    </p:spTree>
    <p:extLst>
      <p:ext uri="{BB962C8B-B14F-4D97-AF65-F5344CB8AC3E}">
        <p14:creationId xmlns:p14="http://schemas.microsoft.com/office/powerpoint/2010/main" val="222038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CC106C-CC78-47BE-BB7A-0F9EA8B7A438}"/>
              </a:ext>
            </a:extLst>
          </p:cNvPr>
          <p:cNvPicPr>
            <a:picLocks noChangeAspect="1"/>
          </p:cNvPicPr>
          <p:nvPr/>
        </p:nvPicPr>
        <p:blipFill>
          <a:blip r:embed="rId3"/>
          <a:stretch>
            <a:fillRect/>
          </a:stretch>
        </p:blipFill>
        <p:spPr>
          <a:xfrm>
            <a:off x="0" y="0"/>
            <a:ext cx="12192000" cy="5879985"/>
          </a:xfrm>
          <a:prstGeom prst="rect">
            <a:avLst/>
          </a:prstGeom>
        </p:spPr>
      </p:pic>
    </p:spTree>
    <p:extLst>
      <p:ext uri="{BB962C8B-B14F-4D97-AF65-F5344CB8AC3E}">
        <p14:creationId xmlns:p14="http://schemas.microsoft.com/office/powerpoint/2010/main" val="295885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惠更斯原理的不足：</a:t>
            </a:r>
            <a:endParaRPr lang="zh-CN" altLang="en-US"/>
          </a:p>
        </p:txBody>
      </p:sp>
      <p:sp>
        <p:nvSpPr>
          <p:cNvPr id="5" name="内容占位符 4"/>
          <p:cNvSpPr>
            <a:spLocks noGrp="1"/>
          </p:cNvSpPr>
          <p:nvPr>
            <p:ph idx="1"/>
          </p:nvPr>
        </p:nvSpPr>
        <p:spPr/>
        <p:txBody>
          <a:bodyPr/>
          <a:lstStyle/>
          <a:p>
            <a:pPr algn="just">
              <a:lnSpc>
                <a:spcPct val="150000"/>
              </a:lnSpc>
            </a:pPr>
            <a:r>
              <a:rPr lang="zh-CN" altLang="en-US">
                <a:sym typeface="+mn-ea"/>
              </a:rPr>
              <a:t>没有回答光振幅的传播问题；</a:t>
            </a:r>
            <a:endParaRPr lang="zh-CN" altLang="en-US"/>
          </a:p>
          <a:p>
            <a:pPr algn="just">
              <a:lnSpc>
                <a:spcPct val="150000"/>
              </a:lnSpc>
            </a:pPr>
            <a:r>
              <a:rPr lang="zh-CN" altLang="en-US">
                <a:sym typeface="+mn-ea"/>
              </a:rPr>
              <a:t>没有回答光相位的传播问题。</a:t>
            </a:r>
            <a:endParaRPr lang="zh-CN" altLang="en-US"/>
          </a:p>
          <a:p>
            <a:endParaRPr lang="zh-CN" altLang="en-US"/>
          </a:p>
        </p:txBody>
      </p:sp>
      <p:pic>
        <p:nvPicPr>
          <p:cNvPr id="6" name="图片 5"/>
          <p:cNvPicPr>
            <a:picLocks noChangeAspect="1"/>
          </p:cNvPicPr>
          <p:nvPr/>
        </p:nvPicPr>
        <p:blipFill>
          <a:blip r:embed="rId2"/>
          <a:stretch>
            <a:fillRect/>
          </a:stretch>
        </p:blipFill>
        <p:spPr>
          <a:xfrm>
            <a:off x="1450340" y="2976245"/>
            <a:ext cx="9778365" cy="32854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D33897A-FCDD-4542-BB85-77D02CC94801}"/>
              </a:ext>
            </a:extLst>
          </p:cNvPr>
          <p:cNvSpPr>
            <a:spLocks noGrp="1"/>
          </p:cNvSpPr>
          <p:nvPr>
            <p:ph type="title"/>
          </p:nvPr>
        </p:nvSpPr>
        <p:spPr>
          <a:xfrm>
            <a:off x="1016668" y="2286185"/>
            <a:ext cx="6533147" cy="1948375"/>
          </a:xfrm>
        </p:spPr>
        <p:txBody>
          <a:bodyPr>
            <a:normAutofit fontScale="90000"/>
          </a:bodyPr>
          <a:lstStyle/>
          <a:p>
            <a:r>
              <a:rPr lang="en-US" altLang="zh-CN" dirty="0"/>
              <a:t>Stimulated Emission Depletion Microscopy</a:t>
            </a:r>
            <a:br>
              <a:rPr lang="en-US" altLang="zh-CN" dirty="0"/>
            </a:br>
            <a:r>
              <a:rPr lang="en-US" altLang="zh-CN" dirty="0"/>
              <a:t>--STED</a:t>
            </a:r>
            <a:endParaRPr lang="zh-CN" altLang="en-US" dirty="0"/>
          </a:p>
        </p:txBody>
      </p:sp>
    </p:spTree>
    <p:extLst>
      <p:ext uri="{BB962C8B-B14F-4D97-AF65-F5344CB8AC3E}">
        <p14:creationId xmlns:p14="http://schemas.microsoft.com/office/powerpoint/2010/main" val="7709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98189A0-2B1B-4059-B001-6D65A9FD90F8}"/>
              </a:ext>
            </a:extLst>
          </p:cNvPr>
          <p:cNvPicPr>
            <a:picLocks noChangeAspect="1"/>
          </p:cNvPicPr>
          <p:nvPr/>
        </p:nvPicPr>
        <p:blipFill>
          <a:blip r:embed="rId3"/>
          <a:stretch>
            <a:fillRect/>
          </a:stretch>
        </p:blipFill>
        <p:spPr>
          <a:xfrm>
            <a:off x="529004" y="1353005"/>
            <a:ext cx="4519052" cy="4557155"/>
          </a:xfrm>
          <a:prstGeom prst="rect">
            <a:avLst/>
          </a:prstGeom>
        </p:spPr>
      </p:pic>
      <p:pic>
        <p:nvPicPr>
          <p:cNvPr id="8" name="图片 7">
            <a:extLst>
              <a:ext uri="{FF2B5EF4-FFF2-40B4-BE49-F238E27FC236}">
                <a16:creationId xmlns:a16="http://schemas.microsoft.com/office/drawing/2014/main" id="{A7B0A964-7908-4AAD-91B4-7C9A55D1F943}"/>
              </a:ext>
            </a:extLst>
          </p:cNvPr>
          <p:cNvPicPr>
            <a:picLocks noChangeAspect="1"/>
          </p:cNvPicPr>
          <p:nvPr/>
        </p:nvPicPr>
        <p:blipFill>
          <a:blip r:embed="rId4"/>
          <a:stretch>
            <a:fillRect/>
          </a:stretch>
        </p:blipFill>
        <p:spPr>
          <a:xfrm>
            <a:off x="6197989" y="1464583"/>
            <a:ext cx="3574090" cy="2293819"/>
          </a:xfrm>
          <a:prstGeom prst="rect">
            <a:avLst/>
          </a:prstGeom>
        </p:spPr>
      </p:pic>
      <p:sp>
        <p:nvSpPr>
          <p:cNvPr id="2" name="文本框 1">
            <a:extLst>
              <a:ext uri="{FF2B5EF4-FFF2-40B4-BE49-F238E27FC236}">
                <a16:creationId xmlns:a16="http://schemas.microsoft.com/office/drawing/2014/main" id="{A33AFF78-7476-4519-8197-4CEA2FC896CC}"/>
              </a:ext>
            </a:extLst>
          </p:cNvPr>
          <p:cNvSpPr txBox="1"/>
          <p:nvPr/>
        </p:nvSpPr>
        <p:spPr>
          <a:xfrm>
            <a:off x="6197989" y="4474797"/>
            <a:ext cx="4519052" cy="1200329"/>
          </a:xfrm>
          <a:prstGeom prst="rect">
            <a:avLst/>
          </a:prstGeom>
          <a:noFill/>
        </p:spPr>
        <p:txBody>
          <a:bodyPr wrap="square" rtlCol="0">
            <a:spAutoFit/>
          </a:bodyPr>
          <a:lstStyle/>
          <a:p>
            <a:r>
              <a:rPr lang="en-US" altLang="zh-CN" dirty="0"/>
              <a:t>L0</a:t>
            </a:r>
            <a:r>
              <a:rPr lang="en-US" altLang="zh-CN" dirty="0">
                <a:sym typeface="Wingdings" panose="05000000000000000000" pitchFamily="2" charset="2"/>
              </a:rPr>
              <a:t>L1 </a:t>
            </a:r>
            <a:r>
              <a:rPr lang="zh-CN" altLang="en-US" dirty="0">
                <a:sym typeface="Wingdings" panose="05000000000000000000" pitchFamily="2" charset="2"/>
              </a:rPr>
              <a:t>激发</a:t>
            </a:r>
            <a:endParaRPr lang="en-US" altLang="zh-CN" dirty="0">
              <a:sym typeface="Wingdings" panose="05000000000000000000" pitchFamily="2" charset="2"/>
            </a:endParaRPr>
          </a:p>
          <a:p>
            <a:r>
              <a:rPr lang="en-US" altLang="zh-CN" dirty="0">
                <a:sym typeface="Wingdings" panose="05000000000000000000" pitchFamily="2" charset="2"/>
              </a:rPr>
              <a:t>L0L2 </a:t>
            </a:r>
            <a:r>
              <a:rPr lang="zh-CN" altLang="en-US" dirty="0">
                <a:sym typeface="Wingdings" panose="05000000000000000000" pitchFamily="2" charset="2"/>
              </a:rPr>
              <a:t>无辐射弛豫</a:t>
            </a:r>
            <a:endParaRPr lang="en-US" altLang="zh-CN" dirty="0">
              <a:sym typeface="Wingdings" panose="05000000000000000000" pitchFamily="2" charset="2"/>
            </a:endParaRPr>
          </a:p>
          <a:p>
            <a:r>
              <a:rPr lang="en-US" altLang="zh-CN" dirty="0">
                <a:sym typeface="Wingdings" panose="05000000000000000000" pitchFamily="2" charset="2"/>
              </a:rPr>
              <a:t>L2L3 </a:t>
            </a:r>
            <a:r>
              <a:rPr lang="zh-CN" altLang="en-US" dirty="0">
                <a:sym typeface="Wingdings" panose="05000000000000000000" pitchFamily="2" charset="2"/>
              </a:rPr>
              <a:t>自发辐射（荧光）</a:t>
            </a:r>
            <a:endParaRPr lang="en-US" altLang="zh-CN" dirty="0">
              <a:sym typeface="Wingdings" panose="05000000000000000000" pitchFamily="2" charset="2"/>
            </a:endParaRPr>
          </a:p>
          <a:p>
            <a:r>
              <a:rPr lang="zh-CN" altLang="en-US" dirty="0">
                <a:sym typeface="Wingdings" panose="05000000000000000000" pitchFamily="2" charset="2"/>
              </a:rPr>
              <a:t>引入受激辐射（损耗光），消耗</a:t>
            </a:r>
            <a:r>
              <a:rPr lang="en-US" altLang="zh-CN" dirty="0">
                <a:sym typeface="Wingdings" panose="05000000000000000000" pitchFamily="2" charset="2"/>
              </a:rPr>
              <a:t>L2</a:t>
            </a:r>
            <a:r>
              <a:rPr lang="zh-CN" altLang="en-US" dirty="0">
                <a:sym typeface="Wingdings" panose="05000000000000000000" pitchFamily="2" charset="2"/>
              </a:rPr>
              <a:t>的电子</a:t>
            </a:r>
            <a:r>
              <a:rPr lang="en-US" altLang="zh-CN" dirty="0">
                <a:sym typeface="Wingdings" panose="05000000000000000000" pitchFamily="2" charset="2"/>
              </a:rPr>
              <a:t> </a:t>
            </a:r>
            <a:endParaRPr lang="zh-CN" altLang="en-US" dirty="0"/>
          </a:p>
        </p:txBody>
      </p:sp>
      <p:sp>
        <p:nvSpPr>
          <p:cNvPr id="7" name="箭头: 下 6">
            <a:extLst>
              <a:ext uri="{FF2B5EF4-FFF2-40B4-BE49-F238E27FC236}">
                <a16:creationId xmlns:a16="http://schemas.microsoft.com/office/drawing/2014/main" id="{79B7651D-44E6-4927-940A-D305603908B0}"/>
              </a:ext>
            </a:extLst>
          </p:cNvPr>
          <p:cNvSpPr/>
          <p:nvPr/>
        </p:nvSpPr>
        <p:spPr>
          <a:xfrm>
            <a:off x="4004896" y="2386802"/>
            <a:ext cx="336550" cy="274320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09768685-A759-4BB1-82D7-30D4329E2A41}"/>
              </a:ext>
            </a:extLst>
          </p:cNvPr>
          <p:cNvSpPr>
            <a:spLocks noGrp="1"/>
          </p:cNvSpPr>
          <p:nvPr>
            <p:ph type="title"/>
          </p:nvPr>
        </p:nvSpPr>
        <p:spPr/>
        <p:txBody>
          <a:bodyPr/>
          <a:lstStyle/>
          <a:p>
            <a:r>
              <a:rPr lang="en-US" altLang="zh-CN" dirty="0"/>
              <a:t>Stimulated Emission Depletion Microscopy  --STED</a:t>
            </a:r>
            <a:endParaRPr lang="zh-CN" altLang="en-US" dirty="0"/>
          </a:p>
        </p:txBody>
      </p:sp>
    </p:spTree>
    <p:extLst>
      <p:ext uri="{BB962C8B-B14F-4D97-AF65-F5344CB8AC3E}">
        <p14:creationId xmlns:p14="http://schemas.microsoft.com/office/powerpoint/2010/main" val="139626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67D600B-A0A3-4DCC-B616-98FE266B4978}"/>
              </a:ext>
            </a:extLst>
          </p:cNvPr>
          <p:cNvPicPr>
            <a:picLocks noChangeAspect="1"/>
          </p:cNvPicPr>
          <p:nvPr/>
        </p:nvPicPr>
        <p:blipFill>
          <a:blip r:embed="rId3"/>
          <a:stretch>
            <a:fillRect/>
          </a:stretch>
        </p:blipFill>
        <p:spPr>
          <a:xfrm>
            <a:off x="45889" y="209942"/>
            <a:ext cx="3772654" cy="6438116"/>
          </a:xfrm>
          <a:prstGeom prst="rect">
            <a:avLst/>
          </a:prstGeom>
        </p:spPr>
      </p:pic>
      <p:sp>
        <p:nvSpPr>
          <p:cNvPr id="5" name="文本框 4">
            <a:extLst>
              <a:ext uri="{FF2B5EF4-FFF2-40B4-BE49-F238E27FC236}">
                <a16:creationId xmlns:a16="http://schemas.microsoft.com/office/drawing/2014/main" id="{EF69EE5D-0767-4DFB-90A9-FAE048A6333E}"/>
              </a:ext>
            </a:extLst>
          </p:cNvPr>
          <p:cNvSpPr txBox="1"/>
          <p:nvPr/>
        </p:nvSpPr>
        <p:spPr>
          <a:xfrm>
            <a:off x="5959673" y="1646758"/>
            <a:ext cx="461411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点亮少量蛋白</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漂白</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循环上两部</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叠加图像</a:t>
            </a:r>
          </a:p>
        </p:txBody>
      </p:sp>
      <p:pic>
        <p:nvPicPr>
          <p:cNvPr id="3" name="图片 2">
            <a:extLst>
              <a:ext uri="{FF2B5EF4-FFF2-40B4-BE49-F238E27FC236}">
                <a16:creationId xmlns:a16="http://schemas.microsoft.com/office/drawing/2014/main" id="{1C6171F8-0A91-41FE-B2E4-63A82B95D893}"/>
              </a:ext>
            </a:extLst>
          </p:cNvPr>
          <p:cNvPicPr>
            <a:picLocks noChangeAspect="1"/>
          </p:cNvPicPr>
          <p:nvPr/>
        </p:nvPicPr>
        <p:blipFill rotWithShape="1">
          <a:blip r:embed="rId4"/>
          <a:srcRect l="-490" t="98" r="490" b="49073"/>
          <a:stretch/>
        </p:blipFill>
        <p:spPr>
          <a:xfrm>
            <a:off x="4418302" y="3139882"/>
            <a:ext cx="6479520" cy="3308350"/>
          </a:xfrm>
          <a:prstGeom prst="rect">
            <a:avLst/>
          </a:prstGeom>
        </p:spPr>
      </p:pic>
      <p:sp>
        <p:nvSpPr>
          <p:cNvPr id="2" name="标题 1">
            <a:extLst>
              <a:ext uri="{FF2B5EF4-FFF2-40B4-BE49-F238E27FC236}">
                <a16:creationId xmlns:a16="http://schemas.microsoft.com/office/drawing/2014/main" id="{1DA067C2-2413-4042-AAD6-38052BB18670}"/>
              </a:ext>
            </a:extLst>
          </p:cNvPr>
          <p:cNvSpPr>
            <a:spLocks noGrp="1"/>
          </p:cNvSpPr>
          <p:nvPr>
            <p:ph type="title"/>
          </p:nvPr>
        </p:nvSpPr>
        <p:spPr>
          <a:xfrm>
            <a:off x="3862753" y="76200"/>
            <a:ext cx="7913077" cy="1096962"/>
          </a:xfrm>
        </p:spPr>
        <p:txBody>
          <a:bodyPr>
            <a:normAutofit/>
          </a:bodyPr>
          <a:lstStyle/>
          <a:p>
            <a:r>
              <a:rPr lang="en-US" altLang="zh-CN" dirty="0">
                <a:effectLst/>
              </a:rPr>
              <a:t>Photoactivated Localization Microscopy  --PALM</a:t>
            </a:r>
            <a:endParaRPr lang="zh-CN" altLang="en-US" dirty="0"/>
          </a:p>
        </p:txBody>
      </p:sp>
    </p:spTree>
    <p:extLst>
      <p:ext uri="{BB962C8B-B14F-4D97-AF65-F5344CB8AC3E}">
        <p14:creationId xmlns:p14="http://schemas.microsoft.com/office/powerpoint/2010/main" val="311064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1412F03-854B-4F1D-B462-7FF84C056B49}"/>
              </a:ext>
            </a:extLst>
          </p:cNvPr>
          <p:cNvSpPr>
            <a:spLocks noGrp="1"/>
          </p:cNvSpPr>
          <p:nvPr>
            <p:ph type="title"/>
          </p:nvPr>
        </p:nvSpPr>
        <p:spPr>
          <a:xfrm>
            <a:off x="1214355" y="2815574"/>
            <a:ext cx="7304001" cy="1948375"/>
          </a:xfrm>
        </p:spPr>
        <p:txBody>
          <a:bodyPr>
            <a:normAutofit fontScale="90000"/>
          </a:bodyPr>
          <a:lstStyle/>
          <a:p>
            <a:r>
              <a:rPr lang="en-US" altLang="zh-CN" dirty="0"/>
              <a:t>stochastic optical reconstruction </a:t>
            </a:r>
            <a:br>
              <a:rPr lang="en-US" altLang="zh-CN" dirty="0"/>
            </a:br>
            <a:r>
              <a:rPr lang="en-US" altLang="zh-CN" dirty="0"/>
              <a:t>microscopy</a:t>
            </a:r>
            <a:br>
              <a:rPr lang="en-US" altLang="zh-CN" dirty="0"/>
            </a:br>
            <a:r>
              <a:rPr lang="en-US" altLang="zh-CN" dirty="0"/>
              <a:t>--STORM</a:t>
            </a:r>
            <a:endParaRPr lang="zh-CN" altLang="en-US" dirty="0"/>
          </a:p>
        </p:txBody>
      </p:sp>
    </p:spTree>
    <p:extLst>
      <p:ext uri="{BB962C8B-B14F-4D97-AF65-F5344CB8AC3E}">
        <p14:creationId xmlns:p14="http://schemas.microsoft.com/office/powerpoint/2010/main" val="4343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FB16AB9-A9D4-4A60-AEA1-31607738E959}"/>
              </a:ext>
            </a:extLst>
          </p:cNvPr>
          <p:cNvPicPr>
            <a:picLocks noChangeAspect="1"/>
          </p:cNvPicPr>
          <p:nvPr/>
        </p:nvPicPr>
        <p:blipFill>
          <a:blip r:embed="rId2"/>
          <a:stretch>
            <a:fillRect/>
          </a:stretch>
        </p:blipFill>
        <p:spPr>
          <a:xfrm>
            <a:off x="1365739" y="1343148"/>
            <a:ext cx="8065476" cy="5456236"/>
          </a:xfrm>
          <a:prstGeom prst="rect">
            <a:avLst/>
          </a:prstGeom>
        </p:spPr>
      </p:pic>
      <p:sp>
        <p:nvSpPr>
          <p:cNvPr id="5" name="文本框 4">
            <a:extLst>
              <a:ext uri="{FF2B5EF4-FFF2-40B4-BE49-F238E27FC236}">
                <a16:creationId xmlns:a16="http://schemas.microsoft.com/office/drawing/2014/main" id="{D1C3C6AA-BB99-4C09-A40F-2D44964C9C49}"/>
              </a:ext>
            </a:extLst>
          </p:cNvPr>
          <p:cNvSpPr txBox="1"/>
          <p:nvPr/>
        </p:nvSpPr>
        <p:spPr>
          <a:xfrm>
            <a:off x="10150886" y="4071266"/>
            <a:ext cx="18709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不需要漂白</a:t>
            </a:r>
          </a:p>
        </p:txBody>
      </p:sp>
      <p:sp>
        <p:nvSpPr>
          <p:cNvPr id="2" name="标题 1">
            <a:extLst>
              <a:ext uri="{FF2B5EF4-FFF2-40B4-BE49-F238E27FC236}">
                <a16:creationId xmlns:a16="http://schemas.microsoft.com/office/drawing/2014/main" id="{F57F3634-F5BC-4E79-A96F-EE88E7036563}"/>
              </a:ext>
            </a:extLst>
          </p:cNvPr>
          <p:cNvSpPr>
            <a:spLocks noGrp="1"/>
          </p:cNvSpPr>
          <p:nvPr>
            <p:ph type="title"/>
          </p:nvPr>
        </p:nvSpPr>
        <p:spPr>
          <a:xfrm>
            <a:off x="1445628" y="373459"/>
            <a:ext cx="9980682" cy="686654"/>
          </a:xfrm>
        </p:spPr>
        <p:txBody>
          <a:bodyPr>
            <a:normAutofit/>
          </a:bodyPr>
          <a:lstStyle/>
          <a:p>
            <a:r>
              <a:rPr lang="en-US" altLang="zh-CN" dirty="0"/>
              <a:t>stochastic optical reconstruction microscopy--STORM</a:t>
            </a:r>
            <a:endParaRPr lang="zh-CN" altLang="en-US" dirty="0"/>
          </a:p>
        </p:txBody>
      </p:sp>
    </p:spTree>
    <p:extLst>
      <p:ext uri="{BB962C8B-B14F-4D97-AF65-F5344CB8AC3E}">
        <p14:creationId xmlns:p14="http://schemas.microsoft.com/office/powerpoint/2010/main" val="106695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菲涅耳对惠更斯原理的发展</a:t>
            </a:r>
            <a:endParaRPr lang="zh-CN" altLang="en-US"/>
          </a:p>
        </p:txBody>
      </p:sp>
      <p:sp>
        <p:nvSpPr>
          <p:cNvPr id="4" name="内容占位符 3"/>
          <p:cNvSpPr>
            <a:spLocks noGrp="1"/>
          </p:cNvSpPr>
          <p:nvPr>
            <p:ph sz="half" idx="1"/>
          </p:nvPr>
        </p:nvSpPr>
        <p:spPr/>
        <p:txBody>
          <a:bodyPr/>
          <a:lstStyle/>
          <a:p>
            <a:r>
              <a:rPr lang="zh-CN" altLang="en-US">
                <a:sym typeface="+mn-ea"/>
              </a:rPr>
              <a:t>继承了惠更斯次波的概念，吸取了光波干涉概念，提出了次波相干叠加</a:t>
            </a:r>
            <a:endParaRPr lang="zh-CN" altLang="en-US"/>
          </a:p>
          <a:p>
            <a:r>
              <a:rPr lang="zh-CN" altLang="en-US">
                <a:sym typeface="+mn-ea"/>
              </a:rPr>
              <a:t>发展成了惠更斯-菲涅耳原理，建立了衍射的理论框架。</a:t>
            </a:r>
            <a:endParaRPr lang="zh-CN" altLang="en-US"/>
          </a:p>
          <a:p>
            <a:endParaRPr lang="zh-CN" altLang="en-US"/>
          </a:p>
          <a:p>
            <a:r>
              <a:rPr lang="zh-CN" altLang="en-US">
                <a:sym typeface="+mn-ea"/>
              </a:rPr>
              <a:t>惠更斯—菲涅耳原理（Huygens-Fresnel principle）：</a:t>
            </a:r>
            <a:endParaRPr lang="zh-CN" altLang="en-US"/>
          </a:p>
          <a:p>
            <a:r>
              <a:rPr lang="zh-CN" altLang="en-US">
                <a:sym typeface="+mn-ea"/>
              </a:rPr>
              <a:t>波前上的每个面元都可以看成次波源，它们向四周发射次波；波场中任一场点的扰动都是所有次波源所贡献的次级扰动的相干叠加。</a:t>
            </a:r>
            <a:endParaRPr lang="zh-CN" altLang="en-US"/>
          </a:p>
          <a:p>
            <a:endParaRPr lang="zh-CN" altLang="en-US"/>
          </a:p>
        </p:txBody>
      </p:sp>
      <p:pic>
        <p:nvPicPr>
          <p:cNvPr id="7" name="图片 2"/>
          <p:cNvPicPr>
            <a:picLocks noGrp="1" noChangeAspect="1"/>
          </p:cNvPicPr>
          <p:nvPr>
            <p:ph sz="half" idx="2"/>
          </p:nvPr>
        </p:nvPicPr>
        <p:blipFill>
          <a:blip r:embed="rId2"/>
          <a:stretch>
            <a:fillRect/>
          </a:stretch>
        </p:blipFill>
        <p:spPr>
          <a:xfrm>
            <a:off x="6170930" y="4248785"/>
            <a:ext cx="4914900" cy="12846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惠更斯</a:t>
            </a:r>
            <a:r>
              <a:rPr lang="en-US" altLang="zh-CN">
                <a:sym typeface="+mn-ea"/>
              </a:rPr>
              <a:t>-</a:t>
            </a:r>
            <a:r>
              <a:rPr lang="zh-CN" altLang="en-US">
                <a:sym typeface="+mn-ea"/>
              </a:rPr>
              <a:t>菲涅耳原理的发展</a:t>
            </a:r>
            <a:endParaRPr lang="zh-CN" altLang="en-US"/>
          </a:p>
        </p:txBody>
      </p:sp>
      <p:sp>
        <p:nvSpPr>
          <p:cNvPr id="3" name="内容占位符 2"/>
          <p:cNvSpPr>
            <a:spLocks noGrp="1"/>
          </p:cNvSpPr>
          <p:nvPr>
            <p:ph sz="half" idx="1"/>
          </p:nvPr>
        </p:nvSpPr>
        <p:spPr/>
        <p:txBody>
          <a:bodyPr/>
          <a:lstStyle/>
          <a:p>
            <a:r>
              <a:rPr lang="zh-CN" altLang="en-US">
                <a:sym typeface="+mn-ea"/>
              </a:rPr>
              <a:t>基尔霍夫从理论上解决了惠更斯—菲涅耳原理的积分问题，得出了基尔霍夫衍射公式。</a:t>
            </a:r>
            <a:endParaRPr lang="zh-CN" altLang="en-US"/>
          </a:p>
          <a:p>
            <a:r>
              <a:rPr lang="zh-CN" altLang="en-US">
                <a:sym typeface="+mn-ea"/>
              </a:rPr>
              <a:t>索末菲和瑞利提出基尔霍夫衍射理论的边值条件不自洽，并引入新的格林函数修正了基尔霍夫衍射理论的边值条件。</a:t>
            </a:r>
            <a:endParaRPr lang="zh-CN" altLang="en-US"/>
          </a:p>
          <a:p>
            <a:endParaRPr lang="zh-CN" altLang="en-US"/>
          </a:p>
        </p:txBody>
      </p:sp>
      <p:sp>
        <p:nvSpPr>
          <p:cNvPr id="4" name="内容占位符 3"/>
          <p:cNvSpPr>
            <a:spLocks noGrp="1"/>
          </p:cNvSpPr>
          <p:nvPr>
            <p:ph sz="half" idx="2"/>
          </p:nvPr>
        </p:nvSpPr>
        <p:spPr/>
        <p:txBody>
          <a:bodyPr/>
          <a:lstStyle/>
          <a:p>
            <a:endParaRPr lang="zh-CN" altLang="en-US"/>
          </a:p>
          <a:p>
            <a:endParaRPr lang="zh-CN" altLang="en-US"/>
          </a:p>
        </p:txBody>
      </p:sp>
      <p:pic>
        <p:nvPicPr>
          <p:cNvPr id="5" name="图片 4"/>
          <p:cNvPicPr>
            <a:picLocks noChangeAspect="1"/>
          </p:cNvPicPr>
          <p:nvPr/>
        </p:nvPicPr>
        <p:blipFill>
          <a:blip r:embed="rId2"/>
          <a:stretch>
            <a:fillRect/>
          </a:stretch>
        </p:blipFill>
        <p:spPr>
          <a:xfrm>
            <a:off x="6335395" y="1999615"/>
            <a:ext cx="4859655" cy="33540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方以智《物理小识》</a:t>
            </a:r>
            <a:endParaRPr lang="zh-CN" altLang="en-US"/>
          </a:p>
        </p:txBody>
      </p:sp>
      <p:sp>
        <p:nvSpPr>
          <p:cNvPr id="3" name="内容占位符 2"/>
          <p:cNvSpPr>
            <a:spLocks noGrp="1"/>
          </p:cNvSpPr>
          <p:nvPr>
            <p:ph sz="half" idx="1"/>
          </p:nvPr>
        </p:nvSpPr>
        <p:spPr/>
        <p:txBody>
          <a:bodyPr/>
          <a:lstStyle/>
          <a:p>
            <a:r>
              <a:rPr lang="zh-CN" altLang="en-US">
                <a:sym typeface="+mn-ea"/>
              </a:rPr>
              <a:t>（1643年，明崇祯十六年）</a:t>
            </a:r>
          </a:p>
          <a:p>
            <a:endParaRPr lang="zh-CN" altLang="en-US"/>
          </a:p>
          <a:p>
            <a:r>
              <a:rPr lang="zh-CN" altLang="en-US">
                <a:sym typeface="+mn-ea"/>
              </a:rPr>
              <a:t>屋漏小隙，日影如盘。尝以纸征之，刺一小孔，使日穿照一石，适如其分也。手渐移而高，光渐大于石矣。刺四五穴，就地照之，四五各为光影也。手渐移而高，光合为一，而四五穴之影不可复得矣。光常肥而影瘦也。</a:t>
            </a:r>
            <a:endParaRPr lang="zh-CN" altLang="en-US"/>
          </a:p>
          <a:p>
            <a:endParaRPr lang="zh-CN" altLang="en-US"/>
          </a:p>
          <a:p>
            <a:endParaRPr lang="zh-CN" altLang="en-US"/>
          </a:p>
        </p:txBody>
      </p:sp>
      <p:pic>
        <p:nvPicPr>
          <p:cNvPr id="5" name="内容占位符 4"/>
          <p:cNvPicPr>
            <a:picLocks noGrp="1" noChangeAspect="1"/>
          </p:cNvPicPr>
          <p:nvPr>
            <p:ph sz="half" idx="2"/>
          </p:nvPr>
        </p:nvPicPr>
        <p:blipFill>
          <a:blip r:embed="rId2"/>
          <a:stretch>
            <a:fillRect/>
          </a:stretch>
        </p:blipFill>
        <p:spPr>
          <a:xfrm>
            <a:off x="6172200" y="2159635"/>
            <a:ext cx="4914900" cy="34524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方以智《物理小识》</a:t>
            </a:r>
            <a:endParaRPr lang="zh-CN" altLang="en-US"/>
          </a:p>
        </p:txBody>
      </p:sp>
      <p:sp>
        <p:nvSpPr>
          <p:cNvPr id="3" name="内容占位符 2"/>
          <p:cNvSpPr>
            <a:spLocks noGrp="1"/>
          </p:cNvSpPr>
          <p:nvPr>
            <p:ph sz="half" idx="1"/>
          </p:nvPr>
        </p:nvSpPr>
        <p:spPr/>
        <p:txBody>
          <a:bodyPr/>
          <a:lstStyle/>
          <a:p>
            <a:r>
              <a:rPr lang="zh-CN" altLang="en-US">
                <a:sym typeface="+mn-ea"/>
              </a:rPr>
              <a:t>此外，方以智还提出了“光可以循曲线传播”的思想。“余尝于日没时观其影射气中，自西徂东抱地若环桥。始知其影非直行，能随物曲附，不可以直线取也。”</a:t>
            </a:r>
            <a:endParaRPr lang="zh-CN" altLang="en-US"/>
          </a:p>
          <a:p>
            <a:pPr marL="0" indent="0">
              <a:buNone/>
            </a:pPr>
            <a:endParaRPr lang="zh-CN" altLang="en-US"/>
          </a:p>
        </p:txBody>
      </p:sp>
      <p:sp>
        <p:nvSpPr>
          <p:cNvPr id="4" name="内容占位符 3"/>
          <p:cNvSpPr>
            <a:spLocks noGrp="1"/>
          </p:cNvSpPr>
          <p:nvPr>
            <p:ph sz="half" idx="2"/>
          </p:nvPr>
        </p:nvSpPr>
        <p:spPr/>
        <p:txBody>
          <a:bodyPr/>
          <a:lstStyle/>
          <a:p>
            <a:pPr>
              <a:lnSpc>
                <a:spcPct val="110000"/>
              </a:lnSpc>
            </a:pPr>
            <a:r>
              <a:rPr lang="zh-CN" altLang="en-US">
                <a:sym typeface="+mn-ea"/>
              </a:rPr>
              <a:t>方以智(1611～1671)是明代哲学家、科学家。</a:t>
            </a:r>
            <a:endParaRPr lang="zh-CN" altLang="en-US"/>
          </a:p>
          <a:p>
            <a:pPr>
              <a:lnSpc>
                <a:spcPct val="110000"/>
              </a:lnSpc>
            </a:pPr>
            <a:r>
              <a:rPr lang="zh-CN" altLang="en-US">
                <a:sym typeface="+mn-ea"/>
              </a:rPr>
              <a:t>《物理小识》全书共十二卷，分为十五类，依次为天类、历类、风雷雨阳类、地类、占候类、人身类、医药类、饮食类、衣服类、金石类、器用类、草木类、鸟兽类、鬼神方术类、异事类。从内容来看，它广泛涉及天文、地理、物理、化学、生物、医药、农学、工艺、哲学、艺术等诸多方面。</a:t>
            </a:r>
            <a:endParaRPr lang="zh-CN" altLang="en-US"/>
          </a:p>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60,&quot;width&quot;:3500}"/>
</p:tagLst>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58</TotalTime>
  <Words>3566</Words>
  <Application>Microsoft Office PowerPoint</Application>
  <PresentationFormat>Widescreen</PresentationFormat>
  <Paragraphs>313</Paragraphs>
  <Slides>54</Slides>
  <Notes>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8" baseType="lpstr">
      <vt:lpstr>等线</vt:lpstr>
      <vt:lpstr>KaiTi</vt:lpstr>
      <vt:lpstr>微软雅黑</vt:lpstr>
      <vt:lpstr>黑体</vt:lpstr>
      <vt:lpstr>方正宋刻本秀楷简体</vt:lpstr>
      <vt:lpstr>Arial</vt:lpstr>
      <vt:lpstr>Cambria Math</vt:lpstr>
      <vt:lpstr>Euphemia</vt:lpstr>
      <vt:lpstr>Plantagenet Cherokee</vt:lpstr>
      <vt:lpstr>Symbol</vt:lpstr>
      <vt:lpstr>Times New Roman</vt:lpstr>
      <vt:lpstr>Wingdings</vt:lpstr>
      <vt:lpstr>Academic Literature 16x9</vt:lpstr>
      <vt:lpstr>Equation</vt:lpstr>
      <vt:lpstr>光学讨论班 衍射</vt:lpstr>
      <vt:lpstr>Title and Content Layout with List</vt:lpstr>
      <vt:lpstr>衍射</vt:lpstr>
      <vt:lpstr>惠更斯原理：（《光论》，1678）</vt:lpstr>
      <vt:lpstr>惠更斯原理的不足：</vt:lpstr>
      <vt:lpstr>菲涅耳对惠更斯原理的发展</vt:lpstr>
      <vt:lpstr>惠更斯-菲涅耳原理的发展</vt:lpstr>
      <vt:lpstr>方以智《物理小识》</vt:lpstr>
      <vt:lpstr>方以智《物理小识》</vt:lpstr>
      <vt:lpstr>惠更斯的故事</vt:lpstr>
      <vt:lpstr>继承了笛卡尔的对世界图景的描绘</vt:lpstr>
      <vt:lpstr>猜测惠更斯原理的起源</vt:lpstr>
      <vt:lpstr>惠更斯原理的运用</vt:lpstr>
      <vt:lpstr>菲涅耳的改进</vt:lpstr>
      <vt:lpstr>菲涅尔衍射</vt:lpstr>
      <vt:lpstr>圆孔和圆屏菲涅耳衍射 </vt:lpstr>
      <vt:lpstr>半波带法</vt:lpstr>
      <vt:lpstr>半波带法</vt:lpstr>
      <vt:lpstr>半波带法</vt:lpstr>
      <vt:lpstr>半波带法</vt:lpstr>
      <vt:lpstr>半波带法</vt:lpstr>
      <vt:lpstr>菲涅尔波带片</vt:lpstr>
      <vt:lpstr>菲涅尔波带片</vt:lpstr>
      <vt:lpstr>平行光入射菲涅耳波带片的衍射场 — 若干实焦点和虚焦点</vt:lpstr>
      <vt:lpstr>波带片</vt:lpstr>
      <vt:lpstr>余弦式波带片</vt:lpstr>
      <vt:lpstr>光学仪器的像分辨本领</vt:lpstr>
      <vt:lpstr>光学仪器的像分辨本领</vt:lpstr>
      <vt:lpstr>光学仪器的像分辨本领</vt:lpstr>
      <vt:lpstr>光学仪器的像分辨本领</vt:lpstr>
      <vt:lpstr>人眼睛的分辨本领</vt:lpstr>
      <vt:lpstr>光学仪器的像分辨本领</vt:lpstr>
      <vt:lpstr>光学仪器的像分辨本领</vt:lpstr>
      <vt:lpstr>望远镜的分辨本领和物镜口径</vt:lpstr>
      <vt:lpstr>细光束与宽光束</vt:lpstr>
      <vt:lpstr>不确定原理</vt:lpstr>
      <vt:lpstr>不确定原理</vt:lpstr>
      <vt:lpstr>不确定原理</vt:lpstr>
      <vt:lpstr>不确定原理</vt:lpstr>
      <vt:lpstr>近场理论推导</vt:lpstr>
      <vt:lpstr>近场理论推导</vt:lpstr>
      <vt:lpstr>衍射的不确定性</vt:lpstr>
      <vt:lpstr>衍射的不确定性</vt:lpstr>
      <vt:lpstr>衍射的不确定性</vt:lpstr>
      <vt:lpstr>超分辨成像技术</vt:lpstr>
      <vt:lpstr>PowerPoint Presentation</vt:lpstr>
      <vt:lpstr>Structure Illumination Microscopy     ---SIM</vt:lpstr>
      <vt:lpstr>PowerPoint Presentation</vt:lpstr>
      <vt:lpstr>PowerPoint Presentation</vt:lpstr>
      <vt:lpstr>Stimulated Emission Depletion Microscopy --STED</vt:lpstr>
      <vt:lpstr>Stimulated Emission Depletion Microscopy  --STED</vt:lpstr>
      <vt:lpstr>Photoactivated Localization Microscopy  --PALM</vt:lpstr>
      <vt:lpstr>stochastic optical reconstruction  microscopy --STORM</vt:lpstr>
      <vt:lpstr>stochastic optical reconstruction microscopy--STORM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xinan</dc:creator>
  <cp:lastModifiedBy>xinan</cp:lastModifiedBy>
  <cp:revision>19</cp:revision>
  <dcterms:created xsi:type="dcterms:W3CDTF">2022-03-14T07:18:00Z</dcterms:created>
  <dcterms:modified xsi:type="dcterms:W3CDTF">2022-03-18T10:18:12Z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ICV">
    <vt:lpwstr>CF455DB287AC40C89EF0FDD5D9573638</vt:lpwstr>
  </property>
  <property fmtid="{D5CDD505-2E9C-101B-9397-08002B2CF9AE}" pid="9" name="KSOProductBuildVer">
    <vt:lpwstr>2052-11.1.0.11365</vt:lpwstr>
  </property>
</Properties>
</file>